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5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notesMasterIdLst>
    <p:notesMasterId r:id="rId28"/>
  </p:notesMasterIdLst>
  <p:sldIdLst>
    <p:sldId id="291" r:id="rId2"/>
    <p:sldId id="292" r:id="rId3"/>
    <p:sldId id="269" r:id="rId4"/>
    <p:sldId id="293" r:id="rId5"/>
    <p:sldId id="287" r:id="rId6"/>
    <p:sldId id="280" r:id="rId7"/>
    <p:sldId id="258" r:id="rId8"/>
    <p:sldId id="279" r:id="rId9"/>
    <p:sldId id="277" r:id="rId10"/>
    <p:sldId id="282" r:id="rId11"/>
    <p:sldId id="274" r:id="rId12"/>
    <p:sldId id="286" r:id="rId13"/>
    <p:sldId id="283" r:id="rId14"/>
    <p:sldId id="289" r:id="rId15"/>
    <p:sldId id="281" r:id="rId16"/>
    <p:sldId id="259" r:id="rId17"/>
    <p:sldId id="260" r:id="rId18"/>
    <p:sldId id="262" r:id="rId19"/>
    <p:sldId id="272" r:id="rId20"/>
    <p:sldId id="263" r:id="rId21"/>
    <p:sldId id="273" r:id="rId22"/>
    <p:sldId id="290" r:id="rId23"/>
    <p:sldId id="264" r:id="rId24"/>
    <p:sldId id="266" r:id="rId25"/>
    <p:sldId id="284" r:id="rId26"/>
    <p:sldId id="28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322C96-3AFB-A7BA-4214-966615F619C4}" v="17" dt="2025-09-03T20:48:38.858"/>
    <p1510:client id="{2AC9050A-4C59-AB16-3CB5-0087F1E11E38}" v="69" dt="2025-09-04T09:45:19.5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2DE153-12CA-4E08-B816-D8433535665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F0F4904-B8B4-4F41-A5BC-7456F3264C78}">
      <dgm:prSet phldrT="[Text]" phldr="0"/>
      <dgm:spPr/>
      <dgm:t>
        <a:bodyPr/>
        <a:lstStyle/>
        <a:p>
          <a:pPr rtl="0"/>
          <a:r>
            <a:rPr lang="en-US" sz="2400">
              <a:latin typeface="Gill Sans MT" panose="020B0502020104020203"/>
            </a:rPr>
            <a:t>2-                  Főzés</a:t>
          </a:r>
          <a:endParaRPr lang="en-US" sz="2400"/>
        </a:p>
      </dgm:t>
    </dgm:pt>
    <dgm:pt modelId="{2561A603-6F1E-450A-9BB1-ACF0735B8603}" type="parTrans" cxnId="{E18A28E7-E614-4D08-BC06-4D4234F29AD6}">
      <dgm:prSet/>
      <dgm:spPr/>
    </dgm:pt>
    <dgm:pt modelId="{7FB7060B-7A1E-434E-AED3-262F84AD7ADF}" type="sibTrans" cxnId="{E18A28E7-E614-4D08-BC06-4D4234F29AD6}">
      <dgm:prSet/>
      <dgm:spPr/>
    </dgm:pt>
    <dgm:pt modelId="{A56998B0-0B1D-408E-BB32-6F139514961C}">
      <dgm:prSet phldrT="[Text]" phldr="0"/>
      <dgm:spPr/>
      <dgm:t>
        <a:bodyPr/>
        <a:lstStyle/>
        <a:p>
          <a:pPr rtl="0"/>
          <a:r>
            <a:rPr lang="en-US" sz="2400" b="1" u="none">
              <a:solidFill>
                <a:srgbClr val="FF0000"/>
              </a:solidFill>
              <a:latin typeface="Gill Sans MT" panose="020B0502020104020203"/>
            </a:rPr>
            <a:t>4-      Turisztika</a:t>
          </a:r>
          <a:endParaRPr lang="en-US" sz="2400" b="1" u="none">
            <a:solidFill>
              <a:srgbClr val="FF0000"/>
            </a:solidFill>
          </a:endParaRPr>
        </a:p>
      </dgm:t>
    </dgm:pt>
    <dgm:pt modelId="{B76AAC42-E582-44F0-89E2-D5AF4F1A735E}" type="parTrans" cxnId="{33740BEF-EC48-4B0E-BF2B-E98045D310D3}">
      <dgm:prSet/>
      <dgm:spPr/>
    </dgm:pt>
    <dgm:pt modelId="{8DDAB87E-6C07-4840-B8D7-7CCA24182591}" type="sibTrans" cxnId="{33740BEF-EC48-4B0E-BF2B-E98045D310D3}">
      <dgm:prSet/>
      <dgm:spPr/>
    </dgm:pt>
    <dgm:pt modelId="{26A7083F-BF71-4348-A204-55E6A2CBF2E4}">
      <dgm:prSet phldr="0" custT="1"/>
      <dgm:spPr/>
      <dgm:t>
        <a:bodyPr/>
        <a:lstStyle/>
        <a:p>
          <a:pPr rtl="0"/>
          <a:r>
            <a:rPr lang="en-US" sz="2400">
              <a:latin typeface="Gill Sans MT" panose="020B0502020104020203"/>
            </a:rPr>
            <a:t>1-     </a:t>
          </a:r>
          <a:r>
            <a:rPr lang="en-US" sz="2400" err="1">
              <a:latin typeface="Gill Sans MT" panose="020B0502020104020203"/>
            </a:rPr>
            <a:t>Cukrászat</a:t>
          </a:r>
        </a:p>
      </dgm:t>
    </dgm:pt>
    <dgm:pt modelId="{C1AD0005-8D08-4290-999A-A1FDE8E6731F}" type="parTrans" cxnId="{3297B902-11B3-41BC-ADCA-FC3773C5C09C}">
      <dgm:prSet/>
      <dgm:spPr/>
    </dgm:pt>
    <dgm:pt modelId="{83461323-B0C9-4769-8EA1-68C33CEF855B}" type="sibTrans" cxnId="{3297B902-11B3-41BC-ADCA-FC3773C5C09C}">
      <dgm:prSet/>
      <dgm:spPr/>
    </dgm:pt>
    <dgm:pt modelId="{9A732B29-C510-45BA-AC95-10C36AA025BB}">
      <dgm:prSet phldr="0"/>
      <dgm:spPr/>
      <dgm:t>
        <a:bodyPr/>
        <a:lstStyle/>
        <a:p>
          <a:pPr rtl="0"/>
          <a:r>
            <a:rPr lang="en-US" sz="2400">
              <a:latin typeface="Gill Sans MT" panose="020B0502020104020203"/>
            </a:rPr>
            <a:t>3- Felszolgálás</a:t>
          </a:r>
        </a:p>
      </dgm:t>
    </dgm:pt>
    <dgm:pt modelId="{1F78A7C5-D981-48FF-8BD0-4C29EF3E6753}" type="parTrans" cxnId="{6C5B8024-F1C7-426E-BAC4-FA3CF31D2650}">
      <dgm:prSet/>
      <dgm:spPr/>
    </dgm:pt>
    <dgm:pt modelId="{0186F4F8-67FC-4AC4-AC2E-3B18F99A8FBF}" type="sibTrans" cxnId="{6C5B8024-F1C7-426E-BAC4-FA3CF31D2650}">
      <dgm:prSet/>
      <dgm:spPr/>
    </dgm:pt>
    <dgm:pt modelId="{6C6C6BC0-6984-4A76-B983-C2C0ACA2D58F}" type="pres">
      <dgm:prSet presAssocID="{532DE153-12CA-4E08-B816-D84335356659}" presName="CompostProcess" presStyleCnt="0">
        <dgm:presLayoutVars>
          <dgm:dir/>
          <dgm:resizeHandles val="exact"/>
        </dgm:presLayoutVars>
      </dgm:prSet>
      <dgm:spPr/>
    </dgm:pt>
    <dgm:pt modelId="{0E157D28-9709-47D0-A5F8-32A78FEAFC28}" type="pres">
      <dgm:prSet presAssocID="{532DE153-12CA-4E08-B816-D84335356659}" presName="arrow" presStyleLbl="bgShp" presStyleIdx="0" presStyleCnt="1"/>
      <dgm:spPr/>
    </dgm:pt>
    <dgm:pt modelId="{521B6A74-5CDA-40D3-8D6F-F4FF981A3E74}" type="pres">
      <dgm:prSet presAssocID="{532DE153-12CA-4E08-B816-D84335356659}" presName="linearProcess" presStyleCnt="0"/>
      <dgm:spPr/>
    </dgm:pt>
    <dgm:pt modelId="{EBD6767C-F523-46D4-B1E2-5FFA245962A0}" type="pres">
      <dgm:prSet presAssocID="{26A7083F-BF71-4348-A204-55E6A2CBF2E4}" presName="textNode" presStyleLbl="node1" presStyleIdx="0" presStyleCnt="4">
        <dgm:presLayoutVars>
          <dgm:bulletEnabled val="1"/>
        </dgm:presLayoutVars>
      </dgm:prSet>
      <dgm:spPr/>
    </dgm:pt>
    <dgm:pt modelId="{01FC3EA1-718F-4D79-AE2E-77C1A151FABA}" type="pres">
      <dgm:prSet presAssocID="{83461323-B0C9-4769-8EA1-68C33CEF855B}" presName="sibTrans" presStyleCnt="0"/>
      <dgm:spPr/>
    </dgm:pt>
    <dgm:pt modelId="{7C2EDFF5-011C-4DDA-8B11-378D8D62DBED}" type="pres">
      <dgm:prSet presAssocID="{9F0F4904-B8B4-4F41-A5BC-7456F3264C78}" presName="textNode" presStyleLbl="node1" presStyleIdx="1" presStyleCnt="4">
        <dgm:presLayoutVars>
          <dgm:bulletEnabled val="1"/>
        </dgm:presLayoutVars>
      </dgm:prSet>
      <dgm:spPr/>
    </dgm:pt>
    <dgm:pt modelId="{C0356BC0-27D5-40D8-AAC9-3698BA6AAAE5}" type="pres">
      <dgm:prSet presAssocID="{7FB7060B-7A1E-434E-AED3-262F84AD7ADF}" presName="sibTrans" presStyleCnt="0"/>
      <dgm:spPr/>
    </dgm:pt>
    <dgm:pt modelId="{867D1B24-8E61-49F1-AD5A-9DA1A54C67DA}" type="pres">
      <dgm:prSet presAssocID="{9A732B29-C510-45BA-AC95-10C36AA025BB}" presName="textNode" presStyleLbl="node1" presStyleIdx="2" presStyleCnt="4">
        <dgm:presLayoutVars>
          <dgm:bulletEnabled val="1"/>
        </dgm:presLayoutVars>
      </dgm:prSet>
      <dgm:spPr/>
    </dgm:pt>
    <dgm:pt modelId="{91E7560C-CE5B-4D63-B312-FF5929B3B7A6}" type="pres">
      <dgm:prSet presAssocID="{0186F4F8-67FC-4AC4-AC2E-3B18F99A8FBF}" presName="sibTrans" presStyleCnt="0"/>
      <dgm:spPr/>
    </dgm:pt>
    <dgm:pt modelId="{B398DF64-AD8B-47C2-A1D9-5F7B45A5135B}" type="pres">
      <dgm:prSet presAssocID="{A56998B0-0B1D-408E-BB32-6F139514961C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3297B902-11B3-41BC-ADCA-FC3773C5C09C}" srcId="{532DE153-12CA-4E08-B816-D84335356659}" destId="{26A7083F-BF71-4348-A204-55E6A2CBF2E4}" srcOrd="0" destOrd="0" parTransId="{C1AD0005-8D08-4290-999A-A1FDE8E6731F}" sibTransId="{83461323-B0C9-4769-8EA1-68C33CEF855B}"/>
    <dgm:cxn modelId="{6C5B8024-F1C7-426E-BAC4-FA3CF31D2650}" srcId="{532DE153-12CA-4E08-B816-D84335356659}" destId="{9A732B29-C510-45BA-AC95-10C36AA025BB}" srcOrd="2" destOrd="0" parTransId="{1F78A7C5-D981-48FF-8BD0-4C29EF3E6753}" sibTransId="{0186F4F8-67FC-4AC4-AC2E-3B18F99A8FBF}"/>
    <dgm:cxn modelId="{5D7E8044-5C47-413A-8B51-779274E10CA0}" type="presOf" srcId="{A56998B0-0B1D-408E-BB32-6F139514961C}" destId="{B398DF64-AD8B-47C2-A1D9-5F7B45A5135B}" srcOrd="0" destOrd="0" presId="urn:microsoft.com/office/officeart/2005/8/layout/hProcess9"/>
    <dgm:cxn modelId="{F324D493-E0FB-4918-AF08-C47C8C4383D1}" type="presOf" srcId="{9A732B29-C510-45BA-AC95-10C36AA025BB}" destId="{867D1B24-8E61-49F1-AD5A-9DA1A54C67DA}" srcOrd="0" destOrd="0" presId="urn:microsoft.com/office/officeart/2005/8/layout/hProcess9"/>
    <dgm:cxn modelId="{992605B8-10E6-406A-9F1F-D93A3425CBBC}" type="presOf" srcId="{532DE153-12CA-4E08-B816-D84335356659}" destId="{6C6C6BC0-6984-4A76-B983-C2C0ACA2D58F}" srcOrd="0" destOrd="0" presId="urn:microsoft.com/office/officeart/2005/8/layout/hProcess9"/>
    <dgm:cxn modelId="{3E1613BB-B8DA-4D57-A56C-F93FF6BAC733}" type="presOf" srcId="{9F0F4904-B8B4-4F41-A5BC-7456F3264C78}" destId="{7C2EDFF5-011C-4DDA-8B11-378D8D62DBED}" srcOrd="0" destOrd="0" presId="urn:microsoft.com/office/officeart/2005/8/layout/hProcess9"/>
    <dgm:cxn modelId="{E18A28E7-E614-4D08-BC06-4D4234F29AD6}" srcId="{532DE153-12CA-4E08-B816-D84335356659}" destId="{9F0F4904-B8B4-4F41-A5BC-7456F3264C78}" srcOrd="1" destOrd="0" parTransId="{2561A603-6F1E-450A-9BB1-ACF0735B8603}" sibTransId="{7FB7060B-7A1E-434E-AED3-262F84AD7ADF}"/>
    <dgm:cxn modelId="{33740BEF-EC48-4B0E-BF2B-E98045D310D3}" srcId="{532DE153-12CA-4E08-B816-D84335356659}" destId="{A56998B0-0B1D-408E-BB32-6F139514961C}" srcOrd="3" destOrd="0" parTransId="{B76AAC42-E582-44F0-89E2-D5AF4F1A735E}" sibTransId="{8DDAB87E-6C07-4840-B8D7-7CCA24182591}"/>
    <dgm:cxn modelId="{99A1C1FD-8C98-404F-931A-60FBCAE1D33E}" type="presOf" srcId="{26A7083F-BF71-4348-A204-55E6A2CBF2E4}" destId="{EBD6767C-F523-46D4-B1E2-5FFA245962A0}" srcOrd="0" destOrd="0" presId="urn:microsoft.com/office/officeart/2005/8/layout/hProcess9"/>
    <dgm:cxn modelId="{98159D34-4BCF-4E1D-9761-EF45F32C7C4B}" type="presParOf" srcId="{6C6C6BC0-6984-4A76-B983-C2C0ACA2D58F}" destId="{0E157D28-9709-47D0-A5F8-32A78FEAFC28}" srcOrd="0" destOrd="0" presId="urn:microsoft.com/office/officeart/2005/8/layout/hProcess9"/>
    <dgm:cxn modelId="{A83EADED-C407-4890-AB34-F798F071E557}" type="presParOf" srcId="{6C6C6BC0-6984-4A76-B983-C2C0ACA2D58F}" destId="{521B6A74-5CDA-40D3-8D6F-F4FF981A3E74}" srcOrd="1" destOrd="0" presId="urn:microsoft.com/office/officeart/2005/8/layout/hProcess9"/>
    <dgm:cxn modelId="{A2D9A210-4BD3-4520-8D85-A31C00EBA4DB}" type="presParOf" srcId="{521B6A74-5CDA-40D3-8D6F-F4FF981A3E74}" destId="{EBD6767C-F523-46D4-B1E2-5FFA245962A0}" srcOrd="0" destOrd="0" presId="urn:microsoft.com/office/officeart/2005/8/layout/hProcess9"/>
    <dgm:cxn modelId="{65599D94-D8B5-4C28-86CD-7DD0318DE9EE}" type="presParOf" srcId="{521B6A74-5CDA-40D3-8D6F-F4FF981A3E74}" destId="{01FC3EA1-718F-4D79-AE2E-77C1A151FABA}" srcOrd="1" destOrd="0" presId="urn:microsoft.com/office/officeart/2005/8/layout/hProcess9"/>
    <dgm:cxn modelId="{174B918F-4DE1-433C-AA94-D8665C9BE9CD}" type="presParOf" srcId="{521B6A74-5CDA-40D3-8D6F-F4FF981A3E74}" destId="{7C2EDFF5-011C-4DDA-8B11-378D8D62DBED}" srcOrd="2" destOrd="0" presId="urn:microsoft.com/office/officeart/2005/8/layout/hProcess9"/>
    <dgm:cxn modelId="{ABBDAFE8-F3DB-4924-BDD3-D6A195371DC7}" type="presParOf" srcId="{521B6A74-5CDA-40D3-8D6F-F4FF981A3E74}" destId="{C0356BC0-27D5-40D8-AAC9-3698BA6AAAE5}" srcOrd="3" destOrd="0" presId="urn:microsoft.com/office/officeart/2005/8/layout/hProcess9"/>
    <dgm:cxn modelId="{5C6C99B8-21F2-4E2D-8CFD-574B73BACA53}" type="presParOf" srcId="{521B6A74-5CDA-40D3-8D6F-F4FF981A3E74}" destId="{867D1B24-8E61-49F1-AD5A-9DA1A54C67DA}" srcOrd="4" destOrd="0" presId="urn:microsoft.com/office/officeart/2005/8/layout/hProcess9"/>
    <dgm:cxn modelId="{17DF047E-72B7-4C50-8EF5-E4D9F7C17B71}" type="presParOf" srcId="{521B6A74-5CDA-40D3-8D6F-F4FF981A3E74}" destId="{91E7560C-CE5B-4D63-B312-FF5929B3B7A6}" srcOrd="5" destOrd="0" presId="urn:microsoft.com/office/officeart/2005/8/layout/hProcess9"/>
    <dgm:cxn modelId="{E115F6C9-E9EB-4F98-B0FF-2311511CD363}" type="presParOf" srcId="{521B6A74-5CDA-40D3-8D6F-F4FF981A3E74}" destId="{B398DF64-AD8B-47C2-A1D9-5F7B45A5135B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57D28-9709-47D0-A5F8-32A78FEAFC28}">
      <dsp:nvSpPr>
        <dsp:cNvPr id="0" name=""/>
        <dsp:cNvSpPr/>
      </dsp:nvSpPr>
      <dsp:spPr>
        <a:xfrm>
          <a:off x="576774" y="0"/>
          <a:ext cx="6536783" cy="41616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D6767C-F523-46D4-B1E2-5FFA245962A0}">
      <dsp:nvSpPr>
        <dsp:cNvPr id="0" name=""/>
        <dsp:cNvSpPr/>
      </dsp:nvSpPr>
      <dsp:spPr>
        <a:xfrm>
          <a:off x="938" y="1248507"/>
          <a:ext cx="1851143" cy="16646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Gill Sans MT" panose="020B0502020104020203"/>
            </a:rPr>
            <a:t>1-     </a:t>
          </a:r>
          <a:r>
            <a:rPr lang="en-US" sz="2400" kern="1200" err="1">
              <a:latin typeface="Gill Sans MT" panose="020B0502020104020203"/>
            </a:rPr>
            <a:t>Cukrászat</a:t>
          </a:r>
        </a:p>
      </dsp:txBody>
      <dsp:txXfrm>
        <a:off x="82201" y="1329770"/>
        <a:ext cx="1688617" cy="1502150"/>
      </dsp:txXfrm>
    </dsp:sp>
    <dsp:sp modelId="{7C2EDFF5-011C-4DDA-8B11-378D8D62DBED}">
      <dsp:nvSpPr>
        <dsp:cNvPr id="0" name=""/>
        <dsp:cNvSpPr/>
      </dsp:nvSpPr>
      <dsp:spPr>
        <a:xfrm>
          <a:off x="1946709" y="1248507"/>
          <a:ext cx="1851143" cy="16646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Gill Sans MT" panose="020B0502020104020203"/>
            </a:rPr>
            <a:t>2-                  Főzés</a:t>
          </a:r>
          <a:endParaRPr lang="en-US" sz="2500" kern="1200"/>
        </a:p>
      </dsp:txBody>
      <dsp:txXfrm>
        <a:off x="2027972" y="1329770"/>
        <a:ext cx="1688617" cy="1502150"/>
      </dsp:txXfrm>
    </dsp:sp>
    <dsp:sp modelId="{867D1B24-8E61-49F1-AD5A-9DA1A54C67DA}">
      <dsp:nvSpPr>
        <dsp:cNvPr id="0" name=""/>
        <dsp:cNvSpPr/>
      </dsp:nvSpPr>
      <dsp:spPr>
        <a:xfrm>
          <a:off x="3892480" y="1248507"/>
          <a:ext cx="1851143" cy="16646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>
              <a:latin typeface="Gill Sans MT" panose="020B0502020104020203"/>
            </a:rPr>
            <a:t>3- Felszolgálás</a:t>
          </a:r>
        </a:p>
      </dsp:txBody>
      <dsp:txXfrm>
        <a:off x="3973743" y="1329770"/>
        <a:ext cx="1688617" cy="1502150"/>
      </dsp:txXfrm>
    </dsp:sp>
    <dsp:sp modelId="{B398DF64-AD8B-47C2-A1D9-5F7B45A5135B}">
      <dsp:nvSpPr>
        <dsp:cNvPr id="0" name=""/>
        <dsp:cNvSpPr/>
      </dsp:nvSpPr>
      <dsp:spPr>
        <a:xfrm>
          <a:off x="5838250" y="1248507"/>
          <a:ext cx="1851143" cy="16646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u="none" kern="1200">
              <a:solidFill>
                <a:srgbClr val="FF0000"/>
              </a:solidFill>
              <a:latin typeface="Gill Sans MT" panose="020B0502020104020203"/>
            </a:rPr>
            <a:t>4-      Turisztika</a:t>
          </a:r>
          <a:endParaRPr lang="en-US" sz="2500" b="1" u="none" kern="1200">
            <a:solidFill>
              <a:srgbClr val="FF0000"/>
            </a:solidFill>
          </a:endParaRPr>
        </a:p>
      </dsp:txBody>
      <dsp:txXfrm>
        <a:off x="5919513" y="1329770"/>
        <a:ext cx="1688617" cy="1502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A2094-DF8B-4715-8BD7-40C2FB36E450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EEFF06-BA18-4D87-A9DD-9DBE9146684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79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078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1894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1894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0820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68629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7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3268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98815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5682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1236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1978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2455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0853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11551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/>
              <a:t>Innen folyt köv.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121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7279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1967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2757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5105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5411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70913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EEFF06-BA18-4D87-A9DD-9DBE91466844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3666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387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8167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19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922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029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700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762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hu-H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42463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tx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hu-H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9204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187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84901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chemeClr val="bg2">
              <a:lumMod val="60000"/>
              <a:lumOff val="40000"/>
              <a:alpha val="15000"/>
            </a:schemeClr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BC51835-1884-4D81-9386-4C4429B655BF}" type="datetimeFigureOut">
              <a:rPr lang="hu-HU" smtClean="0"/>
              <a:t>2026. 09. 17.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A65F4A7-96DA-4B6D-911C-D36C3B2502E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48085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NTS2030_Turizmus2.0-Strategia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hu/resource/1583836/megye-megyesz%C3%A9khely-p%C3%A1ros%C3%ADt%C3%B3" TargetMode="Externa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Relationship Id="rId5" Type="http://schemas.openxmlformats.org/officeDocument/2006/relationships/hyperlink" Target="https://wordwall.net/hu/resource/491990/f%c3%b6ldrajz/megye-megyesz%c3%a9khely" TargetMode="External"/><Relationship Id="rId4" Type="http://schemas.openxmlformats.org/officeDocument/2006/relationships/hyperlink" Target="https://wordwall.net/hu/resource/2719737/k%c3%b6rnyezetismeret/megye-diagra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35760" y="3620055"/>
            <a:ext cx="8956040" cy="1544194"/>
          </a:xfrm>
        </p:spPr>
        <p:txBody>
          <a:bodyPr>
            <a:noAutofit/>
          </a:bodyPr>
          <a:lstStyle/>
          <a:p>
            <a:br>
              <a:rPr lang="hu-HU" sz="3200" b="1">
                <a:solidFill>
                  <a:schemeClr val="bg1"/>
                </a:solidFill>
              </a:rPr>
            </a:br>
            <a:br>
              <a:rPr lang="hu-HU" sz="3200" b="1">
                <a:solidFill>
                  <a:schemeClr val="bg1"/>
                </a:solidFill>
              </a:rPr>
            </a:br>
            <a:br>
              <a:rPr lang="hu-HU" sz="2800" b="1">
                <a:solidFill>
                  <a:schemeClr val="bg1"/>
                </a:solidFill>
              </a:rPr>
            </a:br>
            <a:r>
              <a:rPr lang="hu-HU" sz="2800" b="1">
                <a:solidFill>
                  <a:schemeClr val="bg1"/>
                </a:solidFill>
                <a:ea typeface="+mj-lt"/>
                <a:cs typeface="+mj-lt"/>
              </a:rPr>
              <a:t>Turisztikai és szálláshely- szolgáltatási tevékenység alapjai</a:t>
            </a:r>
            <a:br>
              <a:rPr lang="hu-HU" sz="2800" b="1">
                <a:solidFill>
                  <a:schemeClr val="bg1"/>
                </a:solidFill>
                <a:ea typeface="+mj-lt"/>
                <a:cs typeface="+mj-lt"/>
              </a:rPr>
            </a:br>
            <a:r>
              <a:rPr lang="hu-HU" sz="2800" b="1">
                <a:solidFill>
                  <a:schemeClr val="bg1"/>
                </a:solidFill>
              </a:rPr>
              <a:t>(turisztika)</a:t>
            </a:r>
          </a:p>
          <a:p>
            <a:br>
              <a:rPr lang="en-US"/>
            </a:br>
            <a:endParaRPr lang="en-US"/>
          </a:p>
          <a:p>
            <a:endParaRPr lang="hu-HU" sz="280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EC67FAC1-F76B-429C-89C3-A608367D4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194" y="1078742"/>
            <a:ext cx="6801612" cy="2423978"/>
          </a:xfrm>
          <a:prstGeom prst="rect">
            <a:avLst/>
          </a:prstGeom>
        </p:spPr>
      </p:pic>
      <p:sp>
        <p:nvSpPr>
          <p:cNvPr id="4" name="Ellipszis 3">
            <a:extLst>
              <a:ext uri="{FF2B5EF4-FFF2-40B4-BE49-F238E27FC236}">
                <a16:creationId xmlns:a16="http://schemas.microsoft.com/office/drawing/2014/main" id="{62EB060A-CE57-4C00-AEF1-B78C4597B36D}"/>
              </a:ext>
            </a:extLst>
          </p:cNvPr>
          <p:cNvSpPr/>
          <p:nvPr/>
        </p:nvSpPr>
        <p:spPr>
          <a:xfrm>
            <a:off x="9886122" y="1529118"/>
            <a:ext cx="1696277" cy="154419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hu-HU" sz="1400" b="1" dirty="0"/>
              <a:t>10. osztály- </a:t>
            </a:r>
            <a:r>
              <a:rPr lang="hu-HU" sz="1400" b="1" dirty="0">
                <a:solidFill>
                  <a:srgbClr val="FFFF00"/>
                </a:solidFill>
              </a:rPr>
              <a:t>Esti szakács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4FA9B9-8EC8-4418-8C15-8FDBD3F5D164}"/>
              </a:ext>
            </a:extLst>
          </p:cNvPr>
          <p:cNvSpPr/>
          <p:nvPr/>
        </p:nvSpPr>
        <p:spPr>
          <a:xfrm>
            <a:off x="3353145" y="5587425"/>
            <a:ext cx="5439162" cy="537882"/>
          </a:xfrm>
          <a:prstGeom prst="rect">
            <a:avLst/>
          </a:prstGeom>
          <a:noFill/>
          <a:effectLst>
            <a:outerShdw blurRad="63500" dist="38100" dir="270000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bg1"/>
                </a:solidFill>
              </a:rPr>
              <a:t>Oktató: Szalai Valéria </a:t>
            </a:r>
          </a:p>
        </p:txBody>
      </p:sp>
    </p:spTree>
    <p:extLst>
      <p:ext uri="{BB962C8B-B14F-4D97-AF65-F5344CB8AC3E}">
        <p14:creationId xmlns:p14="http://schemas.microsoft.com/office/powerpoint/2010/main" val="336008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959" y="207526"/>
            <a:ext cx="5875020" cy="1188720"/>
          </a:xfrm>
          <a:prstGeom prst="ellipse">
            <a:avLst/>
          </a:prstGeo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Autofit/>
          </a:bodyPr>
          <a:lstStyle/>
          <a:p>
            <a:r>
              <a:rPr lang="hu-HU" b="1">
                <a:solidFill>
                  <a:srgbClr val="262626"/>
                </a:solidFill>
              </a:rPr>
              <a:t>Alapinfók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2470" y="1601280"/>
            <a:ext cx="6752675" cy="111996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3200">
                <a:solidFill>
                  <a:srgbClr val="FFFFFF"/>
                </a:solidFill>
                <a:ea typeface="+mn-lt"/>
                <a:cs typeface="+mn-lt"/>
              </a:rPr>
              <a:t>ATÉSTA= A termelési, értékesítési és turisztikai alapismeretek-&gt; 4 tantárgy</a:t>
            </a:r>
            <a:endParaRPr lang="hu-HU" sz="3200">
              <a:solidFill>
                <a:srgbClr val="FFFFFF"/>
              </a:solidFill>
            </a:endParaRPr>
          </a:p>
          <a:p>
            <a:pPr marL="0" indent="0">
              <a:buClr>
                <a:srgbClr val="215968"/>
              </a:buClr>
              <a:buNone/>
            </a:pPr>
            <a:endParaRPr lang="hu-HU" sz="3200">
              <a:solidFill>
                <a:srgbClr val="FFFFFF"/>
              </a:solidFill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5DBE821-131F-8340-54AE-082DE59DD8FD}"/>
              </a:ext>
            </a:extLst>
          </p:cNvPr>
          <p:cNvGraphicFramePr/>
          <p:nvPr/>
        </p:nvGraphicFramePr>
        <p:xfrm>
          <a:off x="1" y="2702169"/>
          <a:ext cx="7690333" cy="4161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5" name="Picture 304" descr="liberty-tours-300x300.jpg">
            <a:extLst>
              <a:ext uri="{FF2B5EF4-FFF2-40B4-BE49-F238E27FC236}">
                <a16:creationId xmlns:a16="http://schemas.microsoft.com/office/drawing/2014/main" id="{F556428A-7334-B00B-BEAE-BD7AD12FF5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6185" y="1389185"/>
            <a:ext cx="3376246" cy="338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273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6">
            <a:extLst>
              <a:ext uri="{FF2B5EF4-FFF2-40B4-BE49-F238E27FC236}">
                <a16:creationId xmlns:a16="http://schemas.microsoft.com/office/drawing/2014/main" id="{02277A86-E003-4FDD-8A2B-ED28DC1E2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6876939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0959" y="207526"/>
            <a:ext cx="5875020" cy="1188720"/>
          </a:xfrm>
          <a:prstGeom prst="ellipse">
            <a:avLst/>
          </a:prstGeo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Autofit/>
          </a:bodyPr>
          <a:lstStyle/>
          <a:p>
            <a:r>
              <a:rPr lang="hu-HU" b="1">
                <a:solidFill>
                  <a:srgbClr val="262626"/>
                </a:solidFill>
              </a:rPr>
              <a:t>Alapinfók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0039" y="1472326"/>
            <a:ext cx="6236860" cy="304254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  <a:ea typeface="+mn-lt"/>
                <a:cs typeface="+mn-lt"/>
              </a:rPr>
              <a:t>ATÉSTA= Termelési, értékesítési és turisztikai alapismeretek</a:t>
            </a:r>
            <a:endParaRPr lang="hu-HU" sz="2800">
              <a:solidFill>
                <a:srgbClr val="FFFFFF"/>
              </a:solidFill>
            </a:endParaRPr>
          </a:p>
          <a:p>
            <a:pPr>
              <a:buClr>
                <a:srgbClr val="215968"/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</a:rPr>
              <a:t>Tankönyv</a:t>
            </a:r>
            <a:endParaRPr lang="hu-HU" sz="2800"/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</a:rPr>
              <a:t>Füzet- jegyzetelni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</a:rPr>
              <a:t>Földrajz atlasz (tanteremben?)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</a:rPr>
              <a:t>Mappa a fénymásolatoknak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</a:rPr>
              <a:t>Színes ceruza</a:t>
            </a:r>
          </a:p>
          <a:p>
            <a:pPr>
              <a:buClr>
                <a:schemeClr val="accent5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</a:rPr>
              <a:t>5db A4-es lap</a:t>
            </a:r>
          </a:p>
          <a:p>
            <a:pPr>
              <a:buClr>
                <a:srgbClr val="215968"/>
              </a:buClr>
              <a:buFont typeface="Wingdings" panose="05000000000000000000" pitchFamily="2" charset="2"/>
              <a:buChar char="§"/>
            </a:pPr>
            <a:r>
              <a:rPr lang="hu-HU" sz="2800">
                <a:solidFill>
                  <a:srgbClr val="FFFFFF"/>
                </a:solidFill>
              </a:rPr>
              <a:t>Dolgozat, gyakorló feladatok - Redmenta</a:t>
            </a:r>
          </a:p>
        </p:txBody>
      </p:sp>
      <p:sp>
        <p:nvSpPr>
          <p:cNvPr id="24" name="Rectangle 18">
            <a:extLst>
              <a:ext uri="{FF2B5EF4-FFF2-40B4-BE49-F238E27FC236}">
                <a16:creationId xmlns:a16="http://schemas.microsoft.com/office/drawing/2014/main" id="{79995F40-0017-4121-A2C3-7609E2415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640080"/>
            <a:ext cx="4017264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81ED7AF4-50EA-41A9-AB72-D0CE9CF00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00772" y="806357"/>
            <a:ext cx="3685032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BBC35FF-2421-40A4-9040-1E8C80862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364" y="2013842"/>
            <a:ext cx="3355848" cy="251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20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21611" y="2641092"/>
            <a:ext cx="7729728" cy="1188720"/>
          </a:xfrm>
        </p:spPr>
        <p:txBody>
          <a:bodyPr/>
          <a:lstStyle/>
          <a:p>
            <a:r>
              <a:rPr lang="hu-HU" dirty="0"/>
              <a:t>www.Turizmusportal.hu</a:t>
            </a:r>
          </a:p>
        </p:txBody>
      </p:sp>
    </p:spTree>
    <p:extLst>
      <p:ext uri="{BB962C8B-B14F-4D97-AF65-F5344CB8AC3E}">
        <p14:creationId xmlns:p14="http://schemas.microsoft.com/office/powerpoint/2010/main" val="143258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0E08C2-FADB-4A51-965D-3C010F609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Mit fogunk tanulni?</a:t>
            </a:r>
          </a:p>
        </p:txBody>
      </p:sp>
    </p:spTree>
    <p:extLst>
      <p:ext uri="{BB962C8B-B14F-4D97-AF65-F5344CB8AC3E}">
        <p14:creationId xmlns:p14="http://schemas.microsoft.com/office/powerpoint/2010/main" val="1181257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31136" y="187452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u-HU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Portfólió készítése</a:t>
            </a:r>
            <a:br>
              <a:rPr lang="hu-HU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62271" y="2105025"/>
            <a:ext cx="9180049" cy="45655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2">
              <a:lnSpc>
                <a:spcPct val="150000"/>
              </a:lnSpc>
            </a:pPr>
            <a:r>
              <a:rPr lang="hu-HU" sz="2800" dirty="0">
                <a:solidFill>
                  <a:srgbClr val="404040"/>
                </a:solidFill>
              </a:rPr>
              <a:t>Alapjában véve órán készül, de otthoni munka is!</a:t>
            </a:r>
          </a:p>
          <a:p>
            <a:pPr lvl="2">
              <a:lnSpc>
                <a:spcPct val="150000"/>
              </a:lnSpc>
            </a:pPr>
            <a:r>
              <a:rPr lang="hu-HU" sz="2800" dirty="0">
                <a:solidFill>
                  <a:srgbClr val="404040"/>
                </a:solidFill>
              </a:rPr>
              <a:t>Tanmenetben havi 2 alkalommal szerepel</a:t>
            </a:r>
          </a:p>
          <a:p>
            <a:pPr lvl="2">
              <a:lnSpc>
                <a:spcPct val="150000"/>
              </a:lnSpc>
            </a:pPr>
            <a:r>
              <a:rPr lang="hu-HU" sz="2800" dirty="0">
                <a:solidFill>
                  <a:srgbClr val="404040"/>
                </a:solidFill>
              </a:rPr>
              <a:t>Minden hónap utolsó 2 órája + IKT -&gt; portfólió készítés</a:t>
            </a:r>
            <a:endParaRPr lang="hu-HU" dirty="0"/>
          </a:p>
          <a:p>
            <a:pPr lvl="2">
              <a:lnSpc>
                <a:spcPct val="150000"/>
              </a:lnSpc>
            </a:pPr>
            <a:endParaRPr lang="hu-HU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760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31136" y="187452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hu-HU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Nemzeti Turizmusfejlesztési Stratégia 2030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38607" y="1563624"/>
            <a:ext cx="9180049" cy="4233672"/>
          </a:xfrm>
        </p:spPr>
        <p:txBody>
          <a:bodyPr>
            <a:normAutofit/>
          </a:bodyPr>
          <a:lstStyle/>
          <a:p>
            <a:endParaRPr lang="hu-HU" sz="3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sz="3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300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NTS2030_Turizmus2.0-Strategia.pdf</a:t>
            </a:r>
            <a:endParaRPr lang="hu-HU" sz="30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>
              <a:solidFill>
                <a:srgbClr val="404040"/>
              </a:solidFill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A619A30-4F83-4FED-B8A2-704C34D39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316" y="1937798"/>
            <a:ext cx="5286375" cy="62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623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4831" y="151122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514350" indent="-514350">
              <a:buClr>
                <a:srgbClr val="C00000"/>
              </a:buClr>
              <a:buFont typeface="+mj-lt"/>
              <a:buAutoNum type="arabicPeriod" startAt="3"/>
            </a:pPr>
            <a:r>
              <a:rPr lang="hu-HU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Turisztikai termékek hazai trendjei: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92198" y="1843590"/>
            <a:ext cx="8807603" cy="3514380"/>
          </a:xfrm>
        </p:spPr>
        <p:txBody>
          <a:bodyPr>
            <a:normAutofit/>
          </a:bodyPr>
          <a:lstStyle/>
          <a:p>
            <a:endParaRPr lang="hu-HU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>
              <a:solidFill>
                <a:srgbClr val="404040"/>
              </a:solidFill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86F22E53-DBCE-41E3-B55F-F77721D377EA}"/>
              </a:ext>
            </a:extLst>
          </p:cNvPr>
          <p:cNvSpPr txBox="1"/>
          <p:nvPr/>
        </p:nvSpPr>
        <p:spPr>
          <a:xfrm>
            <a:off x="2334831" y="1718935"/>
            <a:ext cx="7729728" cy="3155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Egészségturizmus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Kulturális turizmus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Bor- és gasztronómiai turizmus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Hivatásturizmus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Rendezvényturizmus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6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Aktív és természeti turizmus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9240ADD-0D76-49B7-86BF-8B791E578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2245" y="2737798"/>
            <a:ext cx="1658955" cy="124227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E1CAD8E4-E071-46BE-B12D-3FB29EA840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9305" y="1397956"/>
            <a:ext cx="1724281" cy="107464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00704A2-D8A7-4BF5-9F6C-C06BA7A5E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9305" y="4308463"/>
            <a:ext cx="1724280" cy="1044114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A6D78A86-A328-4E56-A640-D199031E78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685" y="1335087"/>
            <a:ext cx="1253815" cy="1253815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478AFA8F-34A7-4E6A-955D-DE41D2C331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127" y="2898610"/>
            <a:ext cx="1253815" cy="112336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44D1E627-FC66-468A-BD3B-7E985C3B4C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388" y="4351520"/>
            <a:ext cx="1183679" cy="11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02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34831" y="151122"/>
            <a:ext cx="7729728" cy="118872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285750" indent="-514350">
              <a:lnSpc>
                <a:spcPct val="80000"/>
              </a:lnSpc>
              <a:spcBef>
                <a:spcPts val="1000"/>
              </a:spcBef>
              <a:buClr>
                <a:schemeClr val="accent2"/>
              </a:buClr>
              <a:buFont typeface="+mj-lt"/>
              <a:buAutoNum type="arabicPeriod" startAt="4"/>
            </a:pPr>
            <a:r>
              <a:rPr lang="hu-HU" b="1">
                <a:latin typeface="Calibri" panose="020F0502020204030204" pitchFamily="34" charset="0"/>
                <a:cs typeface="Times New Roman" panose="02020603050405020304" pitchFamily="18" charset="0"/>
              </a:rPr>
              <a:t>Kiemelt turisztikai fejlesztési térségek (2016-2017):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92198" y="1843590"/>
            <a:ext cx="8807603" cy="3514380"/>
          </a:xfrm>
        </p:spPr>
        <p:txBody>
          <a:bodyPr>
            <a:normAutofit/>
          </a:bodyPr>
          <a:lstStyle/>
          <a:p>
            <a:endParaRPr lang="hu-HU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>
              <a:solidFill>
                <a:srgbClr val="404040"/>
              </a:solidFill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E311588E-4D91-460E-905B-678037BF876F}"/>
              </a:ext>
            </a:extLst>
          </p:cNvPr>
          <p:cNvSpPr txBox="1"/>
          <p:nvPr/>
        </p:nvSpPr>
        <p:spPr>
          <a:xfrm>
            <a:off x="1599555" y="1811246"/>
            <a:ext cx="9953135" cy="3859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Balaton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Sopron-Fertő térség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Tokaj, Felső-Tisza és Nyírség térség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Dunakanyar térség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Debrecen, Hajdúszoboszló, Hortobágy, Tisza-tó térség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40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Budapest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hu-HU" sz="240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Világörökségi helyszínek</a:t>
            </a:r>
          </a:p>
          <a:p>
            <a:pPr marL="1200150" lvl="2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hu-HU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73700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716428-8232-485B-9961-3A78D85DE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1EF0E8F-54D9-4CEC-B596-E0AA09311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9F081B2-ABD9-417C-99B6-52F0BB82E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295" y="-159026"/>
            <a:ext cx="11986592" cy="737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414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04673" y="2404872"/>
            <a:ext cx="3044952" cy="1627632"/>
          </a:xfrm>
          <a:solidFill>
            <a:schemeClr val="accent5">
              <a:lumMod val="60000"/>
              <a:lumOff val="40000"/>
              <a:alpha val="15000"/>
            </a:schemeClr>
          </a:solidFill>
        </p:spPr>
        <p:txBody>
          <a:bodyPr vert="horz" lIns="274320" tIns="182880" rIns="274320" bIns="182880" rtlCol="0" anchor="ctr" anchorCtr="1">
            <a:normAutofit fontScale="90000"/>
          </a:bodyPr>
          <a:lstStyle/>
          <a:p>
            <a:r>
              <a:rPr lang="en-US" dirty="0">
                <a:solidFill>
                  <a:srgbClr val="262626"/>
                </a:solidFill>
              </a:rPr>
              <a:t>WOW Hungary – Wellspring Of Wonders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72CC17-ECB2-404B-803B-DBADD1139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640080"/>
            <a:ext cx="6897625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0D27DF-7783-4689-847C-4C24AC3F7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0412" y="802767"/>
            <a:ext cx="6565392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WOW Hungary – Wellspring Of Wonders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26608" y="1605153"/>
            <a:ext cx="5925312" cy="3332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394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07997C-BBF0-4258-97BE-3D4D1E1E64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/>
              <a:t>2020 szeptemberétől új kiemelt  turisztikai térségek!!!</a:t>
            </a:r>
          </a:p>
        </p:txBody>
      </p:sp>
    </p:spTree>
    <p:extLst>
      <p:ext uri="{BB962C8B-B14F-4D97-AF65-F5344CB8AC3E}">
        <p14:creationId xmlns:p14="http://schemas.microsoft.com/office/powerpoint/2010/main" val="1377540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0431AF-EAB7-47E7-95B4-31313CC4F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831" y="219975"/>
            <a:ext cx="7729728" cy="1188720"/>
          </a:xfrm>
        </p:spPr>
        <p:txBody>
          <a:bodyPr/>
          <a:lstStyle/>
          <a:p>
            <a:r>
              <a:rPr lang="hu-HU" b="1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Kiemelt turisztikai térségek 2020-tól</a:t>
            </a:r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57B0C7-8D6D-4220-B85B-544499CA1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7864" y="1546698"/>
            <a:ext cx="12370173" cy="5091327"/>
          </a:xfrm>
        </p:spPr>
        <p:txBody>
          <a:bodyPr>
            <a:normAutofit lnSpcReduction="10000"/>
          </a:bodyPr>
          <a:lstStyle/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Balaton turisztikai térség (angolul: Balaton)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Sopron–Fertő turisztikai térség (angolul: Sopron </a:t>
            </a:r>
            <a:r>
              <a:rPr lang="hu-HU" sz="2400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region</a:t>
            </a: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Bük–Sárvár turisztikai térség (angolul: Bük and Sárvár)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Tokaj és Nyíregyháza turisztikai térség (angolul: Tokaj and Nyíregyháza)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Mátra–Bükk turisztikai térség (angolul: Eger </a:t>
            </a:r>
            <a:r>
              <a:rPr lang="hu-HU" sz="2400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region</a:t>
            </a: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Gyula és térsége turisztikai térség (angolul: Gyula </a:t>
            </a:r>
            <a:r>
              <a:rPr lang="hu-HU" sz="2400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region</a:t>
            </a: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Győr–Pannonhalma turisztikai térség (angolul: Győr and Pannonhalma)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Szeged és térsége turisztikai térség (angolul: Szeged </a:t>
            </a:r>
            <a:r>
              <a:rPr lang="hu-HU" sz="2400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region</a:t>
            </a: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Pécs–Villány turisztikai térség (angolul: Pécs </a:t>
            </a:r>
            <a:r>
              <a:rPr lang="hu-HU" sz="2400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region</a:t>
            </a: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Debrecen és térsége turisztikai térség (angolul: Debrecen and </a:t>
            </a:r>
            <a:r>
              <a:rPr lang="hu-HU" sz="2400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surroundings</a:t>
            </a: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)</a:t>
            </a:r>
          </a:p>
          <a:p>
            <a:pPr marL="457200" indent="-457200" algn="l">
              <a:buClr>
                <a:schemeClr val="tx1"/>
              </a:buClr>
              <a:buFont typeface="+mj-lt"/>
              <a:buAutoNum type="arabicPeriod"/>
            </a:pP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Budapest környéke turisztikai térség (angolul: </a:t>
            </a:r>
            <a:r>
              <a:rPr lang="hu-HU" sz="2400" b="0" i="0" err="1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Greater</a:t>
            </a:r>
            <a:r>
              <a:rPr lang="hu-HU" sz="2400" b="0" i="0">
                <a:solidFill>
                  <a:srgbClr val="222222"/>
                </a:solidFill>
                <a:effectLst/>
                <a:latin typeface="Roboto" panose="02000000000000000000" pitchFamily="2" charset="0"/>
              </a:rPr>
              <a:t> Budapest)</a:t>
            </a:r>
          </a:p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120657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043BA1-12F0-4395-97A5-0259C831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5E55EE-AB84-4A81-95F6-B81EC1638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3E42CEF-E50C-4F4E-ABC4-3F19EBFB1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0"/>
            <a:ext cx="10500796" cy="682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583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1D777BE-4C54-44CE-88C5-AF9F16FC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ismétlés</a:t>
            </a:r>
          </a:p>
        </p:txBody>
      </p:sp>
    </p:spTree>
    <p:extLst>
      <p:ext uri="{BB962C8B-B14F-4D97-AF65-F5344CB8AC3E}">
        <p14:creationId xmlns:p14="http://schemas.microsoft.com/office/powerpoint/2010/main" val="2602270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solidFill>
            <a:schemeClr val="tx1">
              <a:alpha val="1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hu-HU"/>
              <a:t>Magyarország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797927" y="2507986"/>
            <a:ext cx="10831398" cy="3880773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hu-HU" sz="3200" dirty="0"/>
              <a:t>Szomszédos országok: </a:t>
            </a:r>
          </a:p>
          <a:p>
            <a:pPr marL="0" indent="0">
              <a:buClr>
                <a:schemeClr val="accent1"/>
              </a:buClr>
              <a:buNone/>
            </a:pPr>
            <a:r>
              <a:rPr lang="hu-HU" sz="3200" dirty="0"/>
              <a:t>Ausztria, Szlovákia, Ukrajna, Románia, Szerbia, Horvátország és Szlovénia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hu-HU" sz="3200"/>
              <a:t>Területe: 93 025km</a:t>
            </a:r>
            <a:r>
              <a:rPr lang="hu-HU" sz="3200" baseline="30000"/>
              <a:t>2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hu-HU" sz="3200" dirty="0"/>
              <a:t>Az ország legmagasabb pontja a Mátrában a Kékestető (1014 m)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hu-HU" sz="3200" baseline="30000" dirty="0"/>
          </a:p>
          <a:p>
            <a:endParaRPr lang="hu-HU" sz="3200" baseline="30000" dirty="0"/>
          </a:p>
        </p:txBody>
      </p:sp>
    </p:spTree>
    <p:extLst>
      <p:ext uri="{BB962C8B-B14F-4D97-AF65-F5344CB8AC3E}">
        <p14:creationId xmlns:p14="http://schemas.microsoft.com/office/powerpoint/2010/main" val="38222268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31136" y="540795"/>
            <a:ext cx="7729728" cy="1188720"/>
          </a:xfrm>
        </p:spPr>
        <p:txBody>
          <a:bodyPr/>
          <a:lstStyle/>
          <a:p>
            <a:r>
              <a:rPr lang="hu-HU"/>
              <a:t>Magyarország éghajlati adottságai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77334" y="1729515"/>
            <a:ext cx="8596668" cy="3880773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hu-HU" sz="2800"/>
              <a:t>Négy évszakú mérsékelt éghajlatú öv közepe táján helyezkedik el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hu-HU" sz="2800"/>
              <a:t>Három éghajlati tartomány: kontinentális, óceáni, és mediterrán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hu-HU" sz="2800"/>
              <a:t>Négy nagyobb éghajlati körzet: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hu-HU" sz="2800"/>
              <a:t>Alföld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hu-HU" sz="2800"/>
              <a:t>Kisalföld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hu-HU" sz="2800"/>
              <a:t>Alpokalja, a Dunántúli-kp. és –dombság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hu-HU" sz="2800"/>
              <a:t>Északi-kp. </a:t>
            </a:r>
          </a:p>
        </p:txBody>
      </p:sp>
    </p:spTree>
    <p:extLst>
      <p:ext uri="{BB962C8B-B14F-4D97-AF65-F5344CB8AC3E}">
        <p14:creationId xmlns:p14="http://schemas.microsoft.com/office/powerpoint/2010/main" val="2611734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Magyarország vízrajzi adottságai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099734" y="2764202"/>
            <a:ext cx="8596668" cy="3880773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hu-HU" sz="3200"/>
              <a:t>Két legnagyobb folyója: Duna (-&gt; Fekete-tenger) és a Tisza (Titelnél a Dunába ömlik)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hu-HU" sz="3200"/>
              <a:t>Tavak: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hu-HU" sz="3200"/>
              <a:t>Balaton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hu-HU" sz="3200"/>
              <a:t>Fertő tó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hu-HU" sz="3200"/>
              <a:t>Velencei-tó</a:t>
            </a:r>
          </a:p>
        </p:txBody>
      </p:sp>
    </p:spTree>
    <p:extLst>
      <p:ext uri="{BB962C8B-B14F-4D97-AF65-F5344CB8AC3E}">
        <p14:creationId xmlns:p14="http://schemas.microsoft.com/office/powerpoint/2010/main" val="1953146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Magyarország vízrajzi adottságai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288454" y="2670040"/>
            <a:ext cx="8596668" cy="3880773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hu-HU" sz="3200"/>
              <a:t>Felszín alatti vizek: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hu-HU" sz="3200"/>
              <a:t>talajvíz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hu-HU" sz="3200"/>
              <a:t>rétegvíz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hu-HU" sz="3200"/>
              <a:t>karsztvíz</a:t>
            </a:r>
          </a:p>
        </p:txBody>
      </p:sp>
    </p:spTree>
    <p:extLst>
      <p:ext uri="{BB962C8B-B14F-4D97-AF65-F5344CB8AC3E}">
        <p14:creationId xmlns:p14="http://schemas.microsoft.com/office/powerpoint/2010/main" val="2733731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Régiók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39334" y="2323149"/>
            <a:ext cx="8596668" cy="3880773"/>
          </a:xfrm>
        </p:spPr>
        <p:txBody>
          <a:bodyPr>
            <a:noAutofit/>
          </a:bodyPr>
          <a:lstStyle/>
          <a:p>
            <a:r>
              <a:rPr lang="hu-HU" sz="3200"/>
              <a:t>Magyarország régiói: 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hu-HU" sz="3200"/>
              <a:t>Nyugat-Dunántúl: Győr-Moson-Sopron, Vas és Zala megyék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hu-HU" sz="3200"/>
              <a:t>Közép-Dunántúl: Veszprém, Fejér és Komárom-Esztergom megyék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/>
            </a:pPr>
            <a:r>
              <a:rPr lang="hu-HU" sz="3200"/>
              <a:t>Dél-Dunántúl: Baranya, Tolna és Somogy megyék</a:t>
            </a:r>
          </a:p>
        </p:txBody>
      </p:sp>
    </p:spTree>
    <p:extLst>
      <p:ext uri="{BB962C8B-B14F-4D97-AF65-F5344CB8AC3E}">
        <p14:creationId xmlns:p14="http://schemas.microsoft.com/office/powerpoint/2010/main" val="2348394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Régiók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364196" y="2466841"/>
            <a:ext cx="8596668" cy="3880773"/>
          </a:xfrm>
        </p:spPr>
        <p:txBody>
          <a:bodyPr>
            <a:noAutofit/>
          </a:bodyPr>
          <a:lstStyle/>
          <a:p>
            <a:pPr marL="514350" indent="-514350">
              <a:buClr>
                <a:srgbClr val="0070C0"/>
              </a:buClr>
              <a:buFont typeface="+mj-lt"/>
              <a:buAutoNum type="arabicPeriod" startAt="4"/>
            </a:pPr>
            <a:r>
              <a:rPr lang="hu-HU" sz="3200"/>
              <a:t>Észak-Magyarország: Nógrád, Heves és Borsod-Abaúj-Zemplén megyék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 startAt="4"/>
            </a:pPr>
            <a:r>
              <a:rPr lang="hu-HU" sz="3200"/>
              <a:t>Észak-Alföld: Szabolcs-Szatmár-Bereg, Hajdú-Bihar és Jász-Nagykun-Szolnok megyék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 startAt="4"/>
            </a:pPr>
            <a:r>
              <a:rPr lang="hu-HU" sz="3200"/>
              <a:t>Dél-Alföld: Békés, Csongrád és Bács-Kiskun megyék</a:t>
            </a:r>
          </a:p>
          <a:p>
            <a:pPr marL="514350" indent="-514350">
              <a:buClr>
                <a:srgbClr val="0070C0"/>
              </a:buClr>
              <a:buFont typeface="+mj-lt"/>
              <a:buAutoNum type="arabicPeriod" startAt="4"/>
            </a:pPr>
            <a:r>
              <a:rPr lang="hu-HU" sz="3200"/>
              <a:t>Közép-Magyarország: Pest megye</a:t>
            </a:r>
          </a:p>
          <a:p>
            <a:pPr marL="514350" indent="-514350">
              <a:buFont typeface="+mj-lt"/>
              <a:buAutoNum type="arabicPeriod" startAt="4"/>
            </a:pPr>
            <a:endParaRPr lang="hu-HU" sz="3200"/>
          </a:p>
        </p:txBody>
      </p:sp>
    </p:spTree>
    <p:extLst>
      <p:ext uri="{BB962C8B-B14F-4D97-AF65-F5344CB8AC3E}">
        <p14:creationId xmlns:p14="http://schemas.microsoft.com/office/powerpoint/2010/main" val="2200961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EF1BAEA-DA86-41BD-8048-F1C2866A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402EE03-50C0-492B-B6D0-AA1198821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CD3316E-F6C8-4EA1-9A89-088135A4E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466" y="338822"/>
            <a:ext cx="9541067" cy="61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254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7666" y="280126"/>
            <a:ext cx="8596668" cy="1320800"/>
          </a:xfrm>
        </p:spPr>
        <p:txBody>
          <a:bodyPr/>
          <a:lstStyle/>
          <a:p>
            <a:r>
              <a:rPr lang="hu-HU"/>
              <a:t>Magyarország megyéi – 19 megye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631271"/>
              </p:ext>
            </p:extLst>
          </p:nvPr>
        </p:nvGraphicFramePr>
        <p:xfrm>
          <a:off x="1862667" y="1158240"/>
          <a:ext cx="8466666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3333">
                  <a:extLst>
                    <a:ext uri="{9D8B030D-6E8A-4147-A177-3AD203B41FA5}">
                      <a16:colId xmlns:a16="http://schemas.microsoft.com/office/drawing/2014/main" val="87693990"/>
                    </a:ext>
                  </a:extLst>
                </a:gridCol>
                <a:gridCol w="4233333">
                  <a:extLst>
                    <a:ext uri="{9D8B030D-6E8A-4147-A177-3AD203B41FA5}">
                      <a16:colId xmlns:a16="http://schemas.microsoft.com/office/drawing/2014/main" val="3142764990"/>
                    </a:ext>
                  </a:extLst>
                </a:gridCol>
              </a:tblGrid>
              <a:tr h="447313">
                <a:tc>
                  <a:txBody>
                    <a:bodyPr/>
                    <a:lstStyle/>
                    <a:p>
                      <a:r>
                        <a:rPr lang="hu-HU" sz="2800" dirty="0"/>
                        <a:t>Vármegye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 dirty="0"/>
                        <a:t>Megyeszékhely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27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Bács-Kiskun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Kecskemét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79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Baranya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Pécs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59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Békés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Békéscsaba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83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 dirty="0"/>
                        <a:t>Borsod-Abaúj-Zemplén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Miskolc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66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Csongrád- Csanád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Szeged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08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Fejér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Székesfehérvár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47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Győr-Moson-Sopron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Győr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37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Hajdú-Bihar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Debrecen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57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Heves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Eger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7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Jász-Nagykun-Szolnok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u-HU" sz="2800" dirty="0"/>
                        <a:t>Szolnok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724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119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Magyarország megyéi – 19 megye</a:t>
            </a: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848604"/>
              </p:ext>
            </p:extLst>
          </p:nvPr>
        </p:nvGraphicFramePr>
        <p:xfrm>
          <a:off x="1886903" y="838200"/>
          <a:ext cx="8596312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56">
                  <a:extLst>
                    <a:ext uri="{9D8B030D-6E8A-4147-A177-3AD203B41FA5}">
                      <a16:colId xmlns:a16="http://schemas.microsoft.com/office/drawing/2014/main" val="87693990"/>
                    </a:ext>
                  </a:extLst>
                </a:gridCol>
                <a:gridCol w="4298156">
                  <a:extLst>
                    <a:ext uri="{9D8B030D-6E8A-4147-A177-3AD203B41FA5}">
                      <a16:colId xmlns:a16="http://schemas.microsoft.com/office/drawing/2014/main" val="3142764990"/>
                    </a:ext>
                  </a:extLst>
                </a:gridCol>
              </a:tblGrid>
              <a:tr h="236720">
                <a:tc>
                  <a:txBody>
                    <a:bodyPr/>
                    <a:lstStyle/>
                    <a:p>
                      <a:r>
                        <a:rPr lang="hu-HU" sz="2800"/>
                        <a:t>Vármegye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Megyeszékhely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353227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Komárom-Esztergom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Tatabánya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59079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Nógrád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Salgótarján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182559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Pest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Budapest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79383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Somogy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Kaposvár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221166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Szabolcs-Szatmár-Bereg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Nyíregyháza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864082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Tolna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Szekszárd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359547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Vas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Szombathely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399837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Veszprém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Veszprém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285557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u-HU" sz="2800"/>
                        <a:t>Zala</a:t>
                      </a:r>
                    </a:p>
                  </a:txBody>
                  <a:tcPr marL="74751" marR="74751"/>
                </a:tc>
                <a:tc>
                  <a:txBody>
                    <a:bodyPr/>
                    <a:lstStyle/>
                    <a:p>
                      <a:r>
                        <a:rPr lang="hu-HU" sz="2800"/>
                        <a:t>Zalaegerszeg</a:t>
                      </a:r>
                    </a:p>
                  </a:txBody>
                  <a:tcPr marL="74751" marR="74751"/>
                </a:tc>
                <a:extLst>
                  <a:ext uri="{0D108BD9-81ED-4DB2-BD59-A6C34878D82A}">
                    <a16:rowId xmlns:a16="http://schemas.microsoft.com/office/drawing/2014/main" val="371775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572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0431AF-EAB7-47E7-95B4-31313CC4F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57B0C7-8D6D-4220-B85B-544499CA1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71BA99B-0DAB-4EA3-A1C5-4BC61ABFE9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94" y="0"/>
            <a:ext cx="11069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1364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EEEACC-3224-40D7-BE91-5FDBD257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gyakorlás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307EA2-D9C9-4E74-9EB0-26548D331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>
                <a:hlinkClick r:id="rId3"/>
              </a:rPr>
              <a:t>https://wordwall.net/hu/resource/1583836/megye-megyesz%C3%A9khely-p%C3%A1ros%C3%ADt%C3%B3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4"/>
              </a:rPr>
              <a:t>https://wordwall.net/hu/resource/2719737/k%c3%b6rnyezetismeret/megye-diagram</a:t>
            </a:r>
            <a:endParaRPr lang="hu-HU" dirty="0"/>
          </a:p>
          <a:p>
            <a:endParaRPr lang="hu-HU" dirty="0"/>
          </a:p>
          <a:p>
            <a:r>
              <a:rPr lang="hu-HU" dirty="0">
                <a:hlinkClick r:id="rId5"/>
              </a:rPr>
              <a:t>https://wordwall.net/hu/resource/491990/f%c3%b6ldrajz/megye-megyesz%c3%a9khely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43583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somag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omag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soma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0BDC4BB7-8AF9-46FD-8C32-AB93AC9C4100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 2007-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623</Words>
  <Application>Microsoft Office PowerPoint</Application>
  <PresentationFormat>Szélesvásznú</PresentationFormat>
  <Paragraphs>166</Paragraphs>
  <Slides>26</Slides>
  <Notes>22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2" baseType="lpstr">
      <vt:lpstr>Arial</vt:lpstr>
      <vt:lpstr>Calibri</vt:lpstr>
      <vt:lpstr>Gill Sans MT</vt:lpstr>
      <vt:lpstr>Roboto</vt:lpstr>
      <vt:lpstr>Wingdings</vt:lpstr>
      <vt:lpstr>Csomag</vt:lpstr>
      <vt:lpstr>   Turisztikai és szálláshely- szolgáltatási tevékenység alapjai (turisztika)   </vt:lpstr>
      <vt:lpstr>Alapinfók</vt:lpstr>
      <vt:lpstr>Alapinfók</vt:lpstr>
      <vt:lpstr>www.Turizmusportal.hu</vt:lpstr>
      <vt:lpstr>Mit fogunk tanulni?</vt:lpstr>
      <vt:lpstr>Portfólió készítése </vt:lpstr>
      <vt:lpstr>Nemzeti Turizmusfejlesztési Stratégia 2030</vt:lpstr>
      <vt:lpstr>Turisztikai termékek hazai trendjei:</vt:lpstr>
      <vt:lpstr>Kiemelt turisztikai fejlesztési térségek (2016-2017):</vt:lpstr>
      <vt:lpstr>PowerPoint-bemutató</vt:lpstr>
      <vt:lpstr>WOW Hungary – Wellspring Of Wonders</vt:lpstr>
      <vt:lpstr>2020 szeptemberétől új kiemelt  turisztikai térségek!!!</vt:lpstr>
      <vt:lpstr>Kiemelt turisztikai térségek 2020-tól</vt:lpstr>
      <vt:lpstr>PowerPoint-bemutató</vt:lpstr>
      <vt:lpstr>ismétlés</vt:lpstr>
      <vt:lpstr>Magyarország</vt:lpstr>
      <vt:lpstr>Magyarország éghajlati adottságai</vt:lpstr>
      <vt:lpstr>Magyarország vízrajzi adottságai</vt:lpstr>
      <vt:lpstr>Magyarország vízrajzi adottságai</vt:lpstr>
      <vt:lpstr>Régiók </vt:lpstr>
      <vt:lpstr>Régiók </vt:lpstr>
      <vt:lpstr>PowerPoint-bemutató</vt:lpstr>
      <vt:lpstr>Magyarország megyéi – 19 megye</vt:lpstr>
      <vt:lpstr>Magyarország megyéi – 19 megye</vt:lpstr>
      <vt:lpstr>PowerPoint-bemutató</vt:lpstr>
      <vt:lpstr>gyakorlás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Turizmusföldrajz</dc:title>
  <dc:creator>Windows-felhasználó</dc:creator>
  <cp:lastModifiedBy>Szalai Valéria</cp:lastModifiedBy>
  <cp:revision>11</cp:revision>
  <dcterms:created xsi:type="dcterms:W3CDTF">2019-08-30T15:54:43Z</dcterms:created>
  <dcterms:modified xsi:type="dcterms:W3CDTF">2026-09-17T07:34:19Z</dcterms:modified>
</cp:coreProperties>
</file>