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theme/themeOverride1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</p:sldMasterIdLst>
  <p:notesMasterIdLst>
    <p:notesMasterId r:id="rId35"/>
  </p:notesMasterIdLst>
  <p:sldIdLst>
    <p:sldId id="261" r:id="rId2"/>
    <p:sldId id="294" r:id="rId3"/>
    <p:sldId id="293" r:id="rId4"/>
    <p:sldId id="256" r:id="rId5"/>
    <p:sldId id="289" r:id="rId6"/>
    <p:sldId id="304" r:id="rId7"/>
    <p:sldId id="312" r:id="rId8"/>
    <p:sldId id="305" r:id="rId9"/>
    <p:sldId id="306" r:id="rId10"/>
    <p:sldId id="283" r:id="rId11"/>
    <p:sldId id="295" r:id="rId12"/>
    <p:sldId id="271" r:id="rId13"/>
    <p:sldId id="297" r:id="rId14"/>
    <p:sldId id="284" r:id="rId15"/>
    <p:sldId id="292" r:id="rId16"/>
    <p:sldId id="265" r:id="rId17"/>
    <p:sldId id="290" r:id="rId18"/>
    <p:sldId id="285" r:id="rId19"/>
    <p:sldId id="266" r:id="rId20"/>
    <p:sldId id="287" r:id="rId21"/>
    <p:sldId id="264" r:id="rId22"/>
    <p:sldId id="288" r:id="rId23"/>
    <p:sldId id="301" r:id="rId24"/>
    <p:sldId id="282" r:id="rId25"/>
    <p:sldId id="281" r:id="rId26"/>
    <p:sldId id="302" r:id="rId27"/>
    <p:sldId id="275" r:id="rId28"/>
    <p:sldId id="298" r:id="rId29"/>
    <p:sldId id="277" r:id="rId30"/>
    <p:sldId id="278" r:id="rId31"/>
    <p:sldId id="280" r:id="rId32"/>
    <p:sldId id="269" r:id="rId33"/>
    <p:sldId id="286" r:id="rId34"/>
  </p:sldIdLst>
  <p:sldSz cx="18288000" cy="10287000"/>
  <p:notesSz cx="6858000" cy="9144000"/>
  <p:embeddedFontLst>
    <p:embeddedFont>
      <p:font typeface="ADLaM Display" panose="02010000000000000000" pitchFamily="2" charset="0"/>
      <p:regular r:id="rId36"/>
    </p:embeddedFont>
    <p:embeddedFont>
      <p:font typeface="Aptos Slab SemiBold" panose="020B0004020202020204" pitchFamily="34" charset="0"/>
      <p:bold r:id="rId37"/>
    </p:embeddedFont>
    <p:embeddedFont>
      <p:font typeface="Calisto MT" panose="02040603050505030304" pitchFamily="18" charset="0"/>
      <p:regular r:id="rId38"/>
      <p:bold r:id="rId39"/>
      <p:italic r:id="rId40"/>
      <p:boldItalic r:id="rId41"/>
    </p:embeddedFont>
    <p:embeddedFont>
      <p:font typeface="Gloucester MT Extra Condensed" panose="02030808020601010101" pitchFamily="18" charset="0"/>
      <p:regular r:id="rId42"/>
    </p:embeddedFont>
    <p:embeddedFont>
      <p:font typeface="Grotesque" panose="020B0504020202020204" pitchFamily="34" charset="0"/>
      <p:regular r:id="rId43"/>
      <p:bold r:id="rId44"/>
    </p:embeddedFont>
    <p:embeddedFont>
      <p:font typeface="Harlow Solid Italic" panose="04030604020F02020D02" pitchFamily="82" charset="0"/>
      <p:italic r:id="rId45"/>
    </p:embeddedFont>
    <p:embeddedFont>
      <p:font typeface="HK Grotesk Bold" panose="020B0604020202020204" charset="-18"/>
      <p:regular r:id="rId46"/>
    </p:embeddedFont>
    <p:embeddedFont>
      <p:font typeface="HK Grotesk Medium" panose="020B0604020202020204" charset="-18"/>
      <p:regular r:id="rId47"/>
    </p:embeddedFont>
    <p:embeddedFont>
      <p:font typeface="Montserrat Classic Bold" panose="020B0604020202020204" charset="-18"/>
      <p:regular r:id="rId48"/>
    </p:embeddedFont>
    <p:embeddedFont>
      <p:font typeface="Univers Condensed" panose="020B0506020202050204" pitchFamily="34" charset="0"/>
      <p:regular r:id="rId49"/>
      <p:bold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1018" y="79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4CF553-1378-4BE1-896C-19334E943323}" type="doc">
      <dgm:prSet loTypeId="urn:microsoft.com/office/officeart/2005/8/layout/hierarchy1" loCatId="hierarchy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64927AC1-1300-46E7-BCCB-74B47D8B6699}">
      <dgm:prSet custT="1"/>
      <dgm:spPr/>
      <dgm:t>
        <a:bodyPr/>
        <a:lstStyle/>
        <a:p>
          <a:r>
            <a:rPr lang="hu-HU" sz="4800" dirty="0"/>
            <a:t>*</a:t>
          </a:r>
          <a:r>
            <a:rPr lang="hu-HU" sz="4400" dirty="0">
              <a:latin typeface="Aptos Slab SemiBold" panose="020B0004020202020204" pitchFamily="34" charset="0"/>
            </a:rPr>
            <a:t>Erős belső szándék,</a:t>
          </a:r>
        </a:p>
        <a:p>
          <a:r>
            <a:rPr lang="hu-HU" sz="4400" dirty="0">
              <a:latin typeface="Aptos Slab SemiBold" panose="020B0004020202020204" pitchFamily="34" charset="0"/>
            </a:rPr>
            <a:t>*Önismeret,</a:t>
          </a:r>
        </a:p>
        <a:p>
          <a:r>
            <a:rPr lang="hu-HU" sz="4400" dirty="0">
              <a:latin typeface="Aptos Slab SemiBold" panose="020B0004020202020204" pitchFamily="34" charset="0"/>
            </a:rPr>
            <a:t>*Kiemelkedni a szürke tömegből!</a:t>
          </a:r>
          <a:endParaRPr lang="en-US" sz="4400" dirty="0">
            <a:latin typeface="Aptos Slab SemiBold" panose="020B0004020202020204" pitchFamily="34" charset="0"/>
          </a:endParaRPr>
        </a:p>
      </dgm:t>
    </dgm:pt>
    <dgm:pt modelId="{846CD0B7-B2BA-47F5-AD77-BE75BB699530}" type="parTrans" cxnId="{73C9CD9C-A5D9-4A6F-83F0-EAD690696B9D}">
      <dgm:prSet/>
      <dgm:spPr/>
      <dgm:t>
        <a:bodyPr/>
        <a:lstStyle/>
        <a:p>
          <a:endParaRPr lang="en-US"/>
        </a:p>
      </dgm:t>
    </dgm:pt>
    <dgm:pt modelId="{3E5CA406-C62E-477A-8E61-45B87E6DF4A3}" type="sibTrans" cxnId="{73C9CD9C-A5D9-4A6F-83F0-EAD690696B9D}">
      <dgm:prSet/>
      <dgm:spPr/>
      <dgm:t>
        <a:bodyPr/>
        <a:lstStyle/>
        <a:p>
          <a:endParaRPr lang="en-US"/>
        </a:p>
      </dgm:t>
    </dgm:pt>
    <dgm:pt modelId="{79CAA1E0-987C-4EA8-A078-71A88EC47934}">
      <dgm:prSet custT="1"/>
      <dgm:spPr/>
      <dgm:t>
        <a:bodyPr/>
        <a:lstStyle/>
        <a:p>
          <a:r>
            <a:rPr lang="hu-HU" sz="5400" cap="none" baseline="0" dirty="0"/>
            <a:t>*</a:t>
          </a:r>
          <a:r>
            <a:rPr lang="hu-HU" sz="4800" cap="none" baseline="0" dirty="0">
              <a:latin typeface="Aptos Slab SemiBold" panose="020B0004020202020204" pitchFamily="34" charset="0"/>
            </a:rPr>
            <a:t>Jobban csinálni, mint mások,</a:t>
          </a:r>
        </a:p>
        <a:p>
          <a:r>
            <a:rPr lang="hu-HU" sz="4800" cap="none" baseline="0" dirty="0">
              <a:latin typeface="Aptos Slab SemiBold" panose="020B0004020202020204" pitchFamily="34" charset="0"/>
            </a:rPr>
            <a:t>*Szaktudás,</a:t>
          </a:r>
        </a:p>
        <a:p>
          <a:r>
            <a:rPr lang="hu-HU" sz="4800" cap="none" baseline="0" dirty="0">
              <a:latin typeface="Aptos Slab SemiBold" panose="020B0004020202020204" pitchFamily="34" charset="0"/>
            </a:rPr>
            <a:t>*Tudni mi okoz nekünk örömöt?</a:t>
          </a:r>
          <a:endParaRPr lang="en-US" sz="4800" cap="none" baseline="0" dirty="0">
            <a:latin typeface="Aptos Slab SemiBold" panose="020B0004020202020204" pitchFamily="34" charset="0"/>
          </a:endParaRPr>
        </a:p>
      </dgm:t>
    </dgm:pt>
    <dgm:pt modelId="{1611F323-4584-496C-98AD-976B5C981A88}" type="parTrans" cxnId="{9825FA6C-F3B7-4CBA-ADC8-7C6346B76A57}">
      <dgm:prSet/>
      <dgm:spPr/>
      <dgm:t>
        <a:bodyPr/>
        <a:lstStyle/>
        <a:p>
          <a:endParaRPr lang="en-US"/>
        </a:p>
      </dgm:t>
    </dgm:pt>
    <dgm:pt modelId="{25A7DCDB-10B0-42F3-8765-BE992DCCEC4A}" type="sibTrans" cxnId="{9825FA6C-F3B7-4CBA-ADC8-7C6346B76A57}">
      <dgm:prSet/>
      <dgm:spPr/>
      <dgm:t>
        <a:bodyPr/>
        <a:lstStyle/>
        <a:p>
          <a:endParaRPr lang="en-US"/>
        </a:p>
      </dgm:t>
    </dgm:pt>
    <dgm:pt modelId="{0D40E3E6-8E12-4456-A63C-D76176771BA6}" type="pres">
      <dgm:prSet presAssocID="{F04CF553-1378-4BE1-896C-19334E94332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7FE6892-DDB4-4EA5-8152-FEF2419C63BF}" type="pres">
      <dgm:prSet presAssocID="{64927AC1-1300-46E7-BCCB-74B47D8B6699}" presName="hierRoot1" presStyleCnt="0"/>
      <dgm:spPr/>
    </dgm:pt>
    <dgm:pt modelId="{6F2AD565-6021-4760-90BC-8E3250D74E45}" type="pres">
      <dgm:prSet presAssocID="{64927AC1-1300-46E7-BCCB-74B47D8B6699}" presName="composite" presStyleCnt="0"/>
      <dgm:spPr/>
    </dgm:pt>
    <dgm:pt modelId="{B8EDB9E7-3AB9-41B0-A83D-7414607C84D2}" type="pres">
      <dgm:prSet presAssocID="{64927AC1-1300-46E7-BCCB-74B47D8B6699}" presName="background" presStyleLbl="node0" presStyleIdx="0" presStyleCnt="2"/>
      <dgm:spPr/>
    </dgm:pt>
    <dgm:pt modelId="{AE56006F-FB24-4BDE-9F95-387B9D540E1B}" type="pres">
      <dgm:prSet presAssocID="{64927AC1-1300-46E7-BCCB-74B47D8B6699}" presName="text" presStyleLbl="fgAcc0" presStyleIdx="0" presStyleCnt="2">
        <dgm:presLayoutVars>
          <dgm:chPref val="3"/>
        </dgm:presLayoutVars>
      </dgm:prSet>
      <dgm:spPr/>
    </dgm:pt>
    <dgm:pt modelId="{64B818B3-8335-464F-B467-3A0D0594A87D}" type="pres">
      <dgm:prSet presAssocID="{64927AC1-1300-46E7-BCCB-74B47D8B6699}" presName="hierChild2" presStyleCnt="0"/>
      <dgm:spPr/>
    </dgm:pt>
    <dgm:pt modelId="{92413A6F-E3EA-4CE4-BA4B-9E3B0B9F0998}" type="pres">
      <dgm:prSet presAssocID="{79CAA1E0-987C-4EA8-A078-71A88EC47934}" presName="hierRoot1" presStyleCnt="0"/>
      <dgm:spPr/>
    </dgm:pt>
    <dgm:pt modelId="{B6F0BB23-9FCC-428B-9E11-5858EEF9FFBF}" type="pres">
      <dgm:prSet presAssocID="{79CAA1E0-987C-4EA8-A078-71A88EC47934}" presName="composite" presStyleCnt="0"/>
      <dgm:spPr/>
    </dgm:pt>
    <dgm:pt modelId="{19E539EF-59EE-4735-B19C-C8FF135AC51F}" type="pres">
      <dgm:prSet presAssocID="{79CAA1E0-987C-4EA8-A078-71A88EC47934}" presName="background" presStyleLbl="node0" presStyleIdx="1" presStyleCnt="2"/>
      <dgm:spPr/>
    </dgm:pt>
    <dgm:pt modelId="{541C77AB-0074-44F0-AED1-59FA2281CE6F}" type="pres">
      <dgm:prSet presAssocID="{79CAA1E0-987C-4EA8-A078-71A88EC47934}" presName="text" presStyleLbl="fgAcc0" presStyleIdx="1" presStyleCnt="2" custLinFactNeighborX="-648" custLinFactNeighborY="-1082">
        <dgm:presLayoutVars>
          <dgm:chPref val="3"/>
        </dgm:presLayoutVars>
      </dgm:prSet>
      <dgm:spPr/>
    </dgm:pt>
    <dgm:pt modelId="{1DE7FA98-0236-4000-A227-B4332B70E295}" type="pres">
      <dgm:prSet presAssocID="{79CAA1E0-987C-4EA8-A078-71A88EC47934}" presName="hierChild2" presStyleCnt="0"/>
      <dgm:spPr/>
    </dgm:pt>
  </dgm:ptLst>
  <dgm:cxnLst>
    <dgm:cxn modelId="{9825FA6C-F3B7-4CBA-ADC8-7C6346B76A57}" srcId="{F04CF553-1378-4BE1-896C-19334E943323}" destId="{79CAA1E0-987C-4EA8-A078-71A88EC47934}" srcOrd="1" destOrd="0" parTransId="{1611F323-4584-496C-98AD-976B5C981A88}" sibTransId="{25A7DCDB-10B0-42F3-8765-BE992DCCEC4A}"/>
    <dgm:cxn modelId="{FF2E3979-0C68-4270-9FB1-7837297DE468}" type="presOf" srcId="{64927AC1-1300-46E7-BCCB-74B47D8B6699}" destId="{AE56006F-FB24-4BDE-9F95-387B9D540E1B}" srcOrd="0" destOrd="0" presId="urn:microsoft.com/office/officeart/2005/8/layout/hierarchy1"/>
    <dgm:cxn modelId="{A3550393-DB75-4193-B914-ABFA15F9EF58}" type="presOf" srcId="{79CAA1E0-987C-4EA8-A078-71A88EC47934}" destId="{541C77AB-0074-44F0-AED1-59FA2281CE6F}" srcOrd="0" destOrd="0" presId="urn:microsoft.com/office/officeart/2005/8/layout/hierarchy1"/>
    <dgm:cxn modelId="{73C9CD9C-A5D9-4A6F-83F0-EAD690696B9D}" srcId="{F04CF553-1378-4BE1-896C-19334E943323}" destId="{64927AC1-1300-46E7-BCCB-74B47D8B6699}" srcOrd="0" destOrd="0" parTransId="{846CD0B7-B2BA-47F5-AD77-BE75BB699530}" sibTransId="{3E5CA406-C62E-477A-8E61-45B87E6DF4A3}"/>
    <dgm:cxn modelId="{E1B1A3A5-73E7-4A56-B7EB-20AAE695E869}" type="presOf" srcId="{F04CF553-1378-4BE1-896C-19334E943323}" destId="{0D40E3E6-8E12-4456-A63C-D76176771BA6}" srcOrd="0" destOrd="0" presId="urn:microsoft.com/office/officeart/2005/8/layout/hierarchy1"/>
    <dgm:cxn modelId="{948714A8-89E4-4FE6-A795-B85DCD187EA4}" type="presParOf" srcId="{0D40E3E6-8E12-4456-A63C-D76176771BA6}" destId="{47FE6892-DDB4-4EA5-8152-FEF2419C63BF}" srcOrd="0" destOrd="0" presId="urn:microsoft.com/office/officeart/2005/8/layout/hierarchy1"/>
    <dgm:cxn modelId="{EB30AEAC-00D3-4440-A2F5-89CBA858C15C}" type="presParOf" srcId="{47FE6892-DDB4-4EA5-8152-FEF2419C63BF}" destId="{6F2AD565-6021-4760-90BC-8E3250D74E45}" srcOrd="0" destOrd="0" presId="urn:microsoft.com/office/officeart/2005/8/layout/hierarchy1"/>
    <dgm:cxn modelId="{0A609911-D0F0-4A2E-8882-3273D6BE5008}" type="presParOf" srcId="{6F2AD565-6021-4760-90BC-8E3250D74E45}" destId="{B8EDB9E7-3AB9-41B0-A83D-7414607C84D2}" srcOrd="0" destOrd="0" presId="urn:microsoft.com/office/officeart/2005/8/layout/hierarchy1"/>
    <dgm:cxn modelId="{69BB3BC7-CD60-4F79-AB6C-F0EDA80C5B7B}" type="presParOf" srcId="{6F2AD565-6021-4760-90BC-8E3250D74E45}" destId="{AE56006F-FB24-4BDE-9F95-387B9D540E1B}" srcOrd="1" destOrd="0" presId="urn:microsoft.com/office/officeart/2005/8/layout/hierarchy1"/>
    <dgm:cxn modelId="{8EF44850-13FC-462A-9185-B7D4BC2001F0}" type="presParOf" srcId="{47FE6892-DDB4-4EA5-8152-FEF2419C63BF}" destId="{64B818B3-8335-464F-B467-3A0D0594A87D}" srcOrd="1" destOrd="0" presId="urn:microsoft.com/office/officeart/2005/8/layout/hierarchy1"/>
    <dgm:cxn modelId="{2775D0E5-0E1F-4B96-AD0A-74781106DCB8}" type="presParOf" srcId="{0D40E3E6-8E12-4456-A63C-D76176771BA6}" destId="{92413A6F-E3EA-4CE4-BA4B-9E3B0B9F0998}" srcOrd="1" destOrd="0" presId="urn:microsoft.com/office/officeart/2005/8/layout/hierarchy1"/>
    <dgm:cxn modelId="{10C2A413-F893-464D-BBBB-BE3276D76ED3}" type="presParOf" srcId="{92413A6F-E3EA-4CE4-BA4B-9E3B0B9F0998}" destId="{B6F0BB23-9FCC-428B-9E11-5858EEF9FFBF}" srcOrd="0" destOrd="0" presId="urn:microsoft.com/office/officeart/2005/8/layout/hierarchy1"/>
    <dgm:cxn modelId="{5C81DF45-9DFF-4A4C-B0EC-58B080794194}" type="presParOf" srcId="{B6F0BB23-9FCC-428B-9E11-5858EEF9FFBF}" destId="{19E539EF-59EE-4735-B19C-C8FF135AC51F}" srcOrd="0" destOrd="0" presId="urn:microsoft.com/office/officeart/2005/8/layout/hierarchy1"/>
    <dgm:cxn modelId="{141526BD-BE1C-457C-B079-925DC29D01BE}" type="presParOf" srcId="{B6F0BB23-9FCC-428B-9E11-5858EEF9FFBF}" destId="{541C77AB-0074-44F0-AED1-59FA2281CE6F}" srcOrd="1" destOrd="0" presId="urn:microsoft.com/office/officeart/2005/8/layout/hierarchy1"/>
    <dgm:cxn modelId="{2BD5226D-11B3-4CE2-A53A-D4B406152FE1}" type="presParOf" srcId="{92413A6F-E3EA-4CE4-BA4B-9E3B0B9F0998}" destId="{1DE7FA98-0236-4000-A227-B4332B70E29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DB9E7-3AB9-41B0-A83D-7414607C84D2}">
      <dsp:nvSpPr>
        <dsp:cNvPr id="0" name=""/>
        <dsp:cNvSpPr/>
      </dsp:nvSpPr>
      <dsp:spPr>
        <a:xfrm>
          <a:off x="2000" y="166475"/>
          <a:ext cx="7023317" cy="4459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56006F-FB24-4BDE-9F95-387B9D540E1B}">
      <dsp:nvSpPr>
        <dsp:cNvPr id="0" name=""/>
        <dsp:cNvSpPr/>
      </dsp:nvSpPr>
      <dsp:spPr>
        <a:xfrm>
          <a:off x="782369" y="907825"/>
          <a:ext cx="7023317" cy="4459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800" kern="1200" dirty="0"/>
            <a:t>*</a:t>
          </a:r>
          <a:r>
            <a:rPr lang="hu-HU" sz="4400" kern="1200" dirty="0">
              <a:latin typeface="Aptos Slab SemiBold" panose="020B0004020202020204" pitchFamily="34" charset="0"/>
            </a:rPr>
            <a:t>Erős belső szándék,</a:t>
          </a:r>
        </a:p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400" kern="1200" dirty="0">
              <a:latin typeface="Aptos Slab SemiBold" panose="020B0004020202020204" pitchFamily="34" charset="0"/>
            </a:rPr>
            <a:t>*Önismeret,</a:t>
          </a:r>
        </a:p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400" kern="1200" dirty="0">
              <a:latin typeface="Aptos Slab SemiBold" panose="020B0004020202020204" pitchFamily="34" charset="0"/>
            </a:rPr>
            <a:t>*Kiemelkedni a szürke tömegből!</a:t>
          </a:r>
          <a:endParaRPr lang="en-US" sz="4400" kern="1200" dirty="0">
            <a:latin typeface="Aptos Slab SemiBold" panose="020B0004020202020204" pitchFamily="34" charset="0"/>
          </a:endParaRPr>
        </a:p>
      </dsp:txBody>
      <dsp:txXfrm>
        <a:off x="912992" y="1038448"/>
        <a:ext cx="6762071" cy="4198560"/>
      </dsp:txXfrm>
    </dsp:sp>
    <dsp:sp modelId="{19E539EF-59EE-4735-B19C-C8FF135AC51F}">
      <dsp:nvSpPr>
        <dsp:cNvPr id="0" name=""/>
        <dsp:cNvSpPr/>
      </dsp:nvSpPr>
      <dsp:spPr>
        <a:xfrm>
          <a:off x="8540544" y="118220"/>
          <a:ext cx="7023317" cy="4459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1C77AB-0074-44F0-AED1-59FA2281CE6F}">
      <dsp:nvSpPr>
        <dsp:cNvPr id="0" name=""/>
        <dsp:cNvSpPr/>
      </dsp:nvSpPr>
      <dsp:spPr>
        <a:xfrm>
          <a:off x="9320913" y="859570"/>
          <a:ext cx="7023317" cy="4459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5400" kern="1200" cap="none" baseline="0" dirty="0"/>
            <a:t>*</a:t>
          </a:r>
          <a:r>
            <a:rPr lang="hu-HU" sz="4800" kern="1200" cap="none" baseline="0" dirty="0">
              <a:latin typeface="Aptos Slab SemiBold" panose="020B0004020202020204" pitchFamily="34" charset="0"/>
            </a:rPr>
            <a:t>Jobban csinálni, mint mások,</a:t>
          </a:r>
        </a:p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800" kern="1200" cap="none" baseline="0" dirty="0">
              <a:latin typeface="Aptos Slab SemiBold" panose="020B0004020202020204" pitchFamily="34" charset="0"/>
            </a:rPr>
            <a:t>*Szaktudás,</a:t>
          </a:r>
        </a:p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800" kern="1200" cap="none" baseline="0" dirty="0">
              <a:latin typeface="Aptos Slab SemiBold" panose="020B0004020202020204" pitchFamily="34" charset="0"/>
            </a:rPr>
            <a:t>*Tudni mi okoz nekünk örömöt?</a:t>
          </a:r>
          <a:endParaRPr lang="en-US" sz="4800" kern="1200" cap="none" baseline="0" dirty="0">
            <a:latin typeface="Aptos Slab SemiBold" panose="020B0004020202020204" pitchFamily="34" charset="0"/>
          </a:endParaRPr>
        </a:p>
      </dsp:txBody>
      <dsp:txXfrm>
        <a:off x="9451536" y="990193"/>
        <a:ext cx="6762071" cy="4198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2T21:11:14.303"/>
    </inkml:context>
    <inkml:brush xml:id="br0">
      <inkml:brushProperty name="width" value="0.1" units="cm"/>
      <inkml:brushProperty name="height" value="0.2" units="cm"/>
      <inkml:brushProperty name="color" value="#FFF7F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0,'0'637,"2"-605,1 1,12 50,3 23,-10-54,2 0,24 68,-3-7,-23-82,70 246,-75-271,0 0,1 0,-1 0,1 0,0 0,1-1,-1 1,1-1,0-1,0 1,1-1,0 0,-1 0,1 0,8 3,4 1,1 0,1-1,-1-1,22 4,43 5,154 7,93-19,-215-4,7 1,598-22,-704 21,17-2,56-13,-81 14,1-1,-1 0,0 0,0-1,0-1,-1 1,0-1,0-1,0 0,10-9,38-44,-30 30,2 0,50-39,269-175,-310 218,0 2,2 1,0 2,2 1,0 3,0 1,2 2,79-13,197-33,306-50,-446 86,-123 19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2T21:11:17.171"/>
    </inkml:context>
    <inkml:brush xml:id="br0">
      <inkml:brushProperty name="width" value="0.1" units="cm"/>
      <inkml:brushProperty name="height" value="0.2" units="cm"/>
      <inkml:brushProperty name="color" value="#FFF7F9"/>
      <inkml:brushProperty name="tip" value="rectangle"/>
      <inkml:brushProperty name="rasterOp" value="maskPen"/>
      <inkml:brushProperty name="ignorePressure" value="1"/>
    </inkml:brush>
  </inkml:definitions>
  <inkml:trace contextRef="#ctx0" brushRef="#br0">3286 255,'-13'1,"1"0,-1 1,1 0,-17 6,-14 2,-666 106,-1336 107,1828-211,186-11,-1-1,-45-8,72 7,0 0,0 0,0-1,0 1,-9-5,14 5,-1 1,0-1,0 0,0 1,0-1,0 0,0 1,1-1,-1 0,0 0,1 0,-1 0,1 0,-1 0,1 0,-1 0,1 0,-1 0,1-2,0 0,1 0,0 0,0 0,0 0,1 0,-1 0,1 0,-1 1,1-1,0 0,0 1,0 0,0-1,1 1,-1 0,1 0,-1 0,5-2,24-19,2 1,44-22,86-34,6 6,223-63,187-3,-528 128,-29 5,0 0,1 2,-1 0,40 1,-62 2,0 0,0 0,0 0,0 0,1 0,-1 0,0 0,0 0,0 0,1 0,-1 0,0 0,0 0,0 0,1 0,-1 0,0 0,0 0,0 0,1 0,-1 0,0 1,0-1,0 0,0 0,1 0,-1 0,0 0,0 0,0 1,0-1,0 0,1 0,-1 0,0 0,0 1,0-1,0 0,0 0,0 0,0 1,0-1,-13 8,-36 7,-96 17,110-26,-571 117,583-119,-53 14,71-17,-1 1,0 0,1 0,0 0,0 1,-1 0,2 0,-10 7,14-10,-1 1,1-1,-1 0,1 1,0-1,-1 1,1-1,0 1,0-1,-1 1,1-1,0 1,0 0,0-1,-1 1,1-1,0 1,0-1,0 1,0 0,0-1,0 1,0-1,1 1,-1 0,1 1,0-1,0 1,0-1,0 1,0-1,0 0,0 0,1 0,-1 1,0-1,3 1,11 6,1-1,-1 0,1-1,25 6,158 28,86-1,507 27,9-24,-580-31,-23 4,-184-14,1 1,-1 1,0 0,0 1,19 8,-32-11,1-1,-1 1,1 0,-1 0,0 0,0 0,1 0,-1 0,0 0,0 0,0 0,0 0,0 1,0-1,-1 0,1 1,1 1,-2-2,0 0,0 0,0 0,0 0,0 0,0 1,0-1,-1 0,1 0,0 0,-1 0,1 0,0 0,-1 0,1 0,-1 0,0-1,1 1,-2 1,-3 3,-1 1,0-1,0-1,0 1,-10 5,15-10,-56 32,-2-3,-116 40,-134 21,-121 14,425-103,-17 4,1 1,0 1,-25 11,41-15,0 0,0-1,0 2,1-1,-1 0,1 1,0 0,0 0,1 0,-1 0,1 1,0 0,0-1,0 1,0 0,1 0,-2 7,-4 15,4-10,-1 0,-13 27,15-38,0-1,0 0,-1 1,0-1,0-1,0 1,-1 0,1-1,-1 0,0 0,-8 4,1-2,-1 0,1-1,-1 0,0-1,0-1,-1 0,-13 1,-100 4,101-8,-27 1,0-2,0-2,0-3,-74-17,104 17,0-1,1 0,0-2,0-1,1-1,0 0,1-2,0 0,1-2,1 0,0-1,-19-22,31 30,0 1,1-1,0 0,0-1,1 1,0-1,1 1,0-1,0-1,1 1,0 0,0 0,1-1,0-9,2 6,0 0,0 0,1 0,1 1,0-1,1 1,0-1,1 1,10-18,-6 12,0-1,-1 1,-1-1,-1 0,8-40,-9 23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2T20:43:11.896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2T20:43:13"/>
    </inkml:context>
    <inkml:brush xml:id="br0">
      <inkml:brushProperty name="width" value="0.1" units="cm"/>
      <inkml:brushProperty name="height" value="0.2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A64DDB-7CEA-45B7-83A2-27040CE89CD8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3DA2D-BF6F-45DF-AD72-2954FA1EE8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5176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3DA2D-BF6F-45DF-AD72-2954FA1EE8D7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168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7639" y="1334730"/>
            <a:ext cx="14984361" cy="5397909"/>
          </a:xfrm>
        </p:spPr>
        <p:txBody>
          <a:bodyPr anchor="t">
            <a:normAutofit/>
          </a:bodyPr>
          <a:lstStyle>
            <a:lvl1pPr algn="l">
              <a:defRPr sz="9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7639" y="6732639"/>
            <a:ext cx="10487664" cy="1954161"/>
          </a:xfrm>
        </p:spPr>
        <p:txBody>
          <a:bodyPr anchor="b">
            <a:normAutofit/>
          </a:bodyPr>
          <a:lstStyle>
            <a:lvl1pPr marL="0" indent="0" algn="l">
              <a:buNone/>
              <a:defRPr sz="3556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5099-B3AD-44D7-919B-BCB6DC3E7F21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4914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BF121-2723-4D35-ADA9-215CD054C4BC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51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075" y="2564608"/>
            <a:ext cx="15948101" cy="4279106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075" y="6884195"/>
            <a:ext cx="15948101" cy="2250281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F54BA-4BC6-480F-839C-951A49B248A9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8232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953" y="1383144"/>
            <a:ext cx="16036898" cy="169189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3075" y="3193026"/>
            <a:ext cx="7956626" cy="57666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3193026"/>
            <a:ext cx="7829550" cy="57666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DD0EA-4726-4440-BF9D-E88296FC3068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118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831" y="1393722"/>
            <a:ext cx="15960008" cy="114231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076" y="2521745"/>
            <a:ext cx="7923288" cy="985838"/>
          </a:xfrm>
        </p:spPr>
        <p:txBody>
          <a:bodyPr anchor="b">
            <a:normAutofit/>
          </a:bodyPr>
          <a:lstStyle>
            <a:lvl1pPr marL="0" indent="0">
              <a:buNone/>
              <a:defRPr sz="2844" b="1">
                <a:latin typeface="+mj-lt"/>
              </a:defRPr>
            </a:lvl1pPr>
            <a:lvl2pPr marL="812810" indent="0">
              <a:buNone/>
              <a:defRPr sz="2844" b="1"/>
            </a:lvl2pPr>
            <a:lvl3pPr marL="1625620" indent="0">
              <a:buNone/>
              <a:defRPr sz="2844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3076" y="3757613"/>
            <a:ext cx="7923288" cy="51356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985838"/>
          </a:xfrm>
        </p:spPr>
        <p:txBody>
          <a:bodyPr anchor="b">
            <a:normAutofit/>
          </a:bodyPr>
          <a:lstStyle>
            <a:lvl1pPr marL="0" indent="0">
              <a:buNone/>
              <a:defRPr sz="2844" b="1">
                <a:latin typeface="+mj-lt"/>
              </a:defRPr>
            </a:lvl1pPr>
            <a:lvl2pPr marL="812810" indent="0">
              <a:buNone/>
              <a:defRPr sz="2844" b="1"/>
            </a:lvl2pPr>
            <a:lvl3pPr marL="1625620" indent="0">
              <a:buNone/>
              <a:defRPr sz="2844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1356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AD10D-99D1-46B2-A85A-C16850FCF8CF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349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67E51-34D6-4E3D-8F41-CC63EA446EDD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080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E550-CE3F-497F-B953-7DE0932F91C0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534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640" y="1172498"/>
            <a:ext cx="6140399" cy="1835178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2388" y="3473246"/>
            <a:ext cx="6140399" cy="5330237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BF4-BAA0-4539-95F2-9C4277F97478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254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014" y="1600201"/>
            <a:ext cx="6155147" cy="1976285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7774782" y="1600200"/>
            <a:ext cx="9258300" cy="7191375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5014" y="3829050"/>
            <a:ext cx="6155147" cy="4974432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884E-D945-496C-84BE-49C61F78F9EC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680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15DA-6CBC-4AEF-A85F-371C66916CF8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3044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863484" y="1496961"/>
            <a:ext cx="3523565" cy="7477434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496960"/>
            <a:ext cx="12606183" cy="747743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07E4-95E8-4ABC-B20B-51235318A487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6750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953" y="1383144"/>
            <a:ext cx="16036898" cy="20565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953" y="3439689"/>
            <a:ext cx="16036898" cy="5454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54172" y="9534526"/>
            <a:ext cx="388889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67">
                <a:solidFill>
                  <a:schemeClr val="tx1"/>
                </a:solidFill>
                <a:latin typeface="+mj-lt"/>
              </a:defRPr>
            </a:lvl1pPr>
          </a:lstStyle>
          <a:p>
            <a:fld id="{CD438618-DEE5-47CF-A8B2-A9E090D503CD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075" y="9534526"/>
            <a:ext cx="680959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67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378518" y="9534526"/>
            <a:ext cx="100853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1200150" y="1085850"/>
            <a:ext cx="158877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1200150" y="9214172"/>
            <a:ext cx="158877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909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5760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1368" userDrawn="1">
          <p15:clr>
            <a:srgbClr val="F26B43"/>
          </p15:clr>
        </p15:guide>
        <p15:guide id="5" pos="10764" userDrawn="1">
          <p15:clr>
            <a:srgbClr val="F26B43"/>
          </p15:clr>
        </p15:guide>
        <p15:guide id="6" pos="756" userDrawn="1">
          <p15:clr>
            <a:srgbClr val="F26B43"/>
          </p15:clr>
        </p15:guide>
        <p15:guide id="7" orient="horz" pos="5796" userDrawn="1">
          <p15:clr>
            <a:srgbClr val="F26B43"/>
          </p15:clr>
        </p15:guide>
        <p15:guide id="8" orient="horz" pos="6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turizmusportal.hu/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6" Type="http://schemas.openxmlformats.org/officeDocument/2006/relationships/hyperlink" Target="https://www.tiktok.com/@stt0314" TargetMode="External"/><Relationship Id="rId5" Type="http://schemas.openxmlformats.org/officeDocument/2006/relationships/hyperlink" Target="https://www.instagram.com/sarvariturisztikaitechnikum/" TargetMode="External"/><Relationship Id="rId4" Type="http://schemas.openxmlformats.org/officeDocument/2006/relationships/hyperlink" Target="https://www.facebook.com/SarvariTurisztikaiTechnikum202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padlet.com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zervezet.munka.hu/Default/1608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vmkik.hu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280.png"/><Relationship Id="rId4" Type="http://schemas.openxmlformats.org/officeDocument/2006/relationships/customXml" Target="../ink/ink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sarvaritechnikum.hu/p/kepzohelyek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.xml"/><Relationship Id="rId5" Type="http://schemas.openxmlformats.org/officeDocument/2006/relationships/image" Target="../media/image360.png"/><Relationship Id="rId4" Type="http://schemas.openxmlformats.org/officeDocument/2006/relationships/customXml" Target="../ink/ink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386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5701962">
                <a:moveTo>
                  <a:pt x="0" y="0"/>
                </a:moveTo>
                <a:lnTo>
                  <a:pt x="10287000" y="0"/>
                </a:lnTo>
                <a:lnTo>
                  <a:pt x="10287000" y="15701962"/>
                </a:lnTo>
                <a:lnTo>
                  <a:pt x="0" y="15701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277" r="-261638"/>
            </a:stretch>
          </a:blipFill>
        </p:spPr>
        <p:txBody>
          <a:bodyPr/>
          <a:lstStyle/>
          <a:p>
            <a:endParaRPr lang="hu-HU" dirty="0"/>
          </a:p>
        </p:txBody>
      </p:sp>
      <p:grpSp>
        <p:nvGrpSpPr>
          <p:cNvPr id="3" name="Group 3"/>
          <p:cNvGrpSpPr/>
          <p:nvPr/>
        </p:nvGrpSpPr>
        <p:grpSpPr>
          <a:xfrm>
            <a:off x="801979" y="1614836"/>
            <a:ext cx="11582400" cy="7045928"/>
            <a:chOff x="-6519261" y="778648"/>
            <a:chExt cx="17339662" cy="7370450"/>
          </a:xfrm>
        </p:grpSpPr>
        <p:sp>
          <p:nvSpPr>
            <p:cNvPr id="5" name="TextBox 5"/>
            <p:cNvSpPr txBox="1"/>
            <p:nvPr/>
          </p:nvSpPr>
          <p:spPr>
            <a:xfrm>
              <a:off x="-6519261" y="778648"/>
              <a:ext cx="17339662" cy="25917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hu-HU" sz="2800" dirty="0">
                  <a:solidFill>
                    <a:srgbClr val="343434"/>
                  </a:solidFill>
                  <a:latin typeface="HK Grotesk Bold Bold"/>
                </a:rPr>
                <a:t>Órarendi jelölések:</a:t>
              </a:r>
            </a:p>
            <a:p>
              <a:pPr marL="1028700" lvl="1" indent="-5715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hu-HU" sz="2800" dirty="0">
                  <a:solidFill>
                    <a:srgbClr val="343434"/>
                  </a:solidFill>
                  <a:latin typeface="HK Grotesk Bold Bold"/>
                </a:rPr>
                <a:t>MI= munkavállalói ismeretek</a:t>
              </a:r>
            </a:p>
            <a:p>
              <a:pPr marL="1028700" lvl="1" indent="-5715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hu-HU" sz="2800" dirty="0">
                  <a:solidFill>
                    <a:srgbClr val="343434"/>
                  </a:solidFill>
                  <a:latin typeface="HK Grotesk Bold Bold"/>
                </a:rPr>
                <a:t>AMV= A munka világa</a:t>
              </a:r>
            </a:p>
            <a:p>
              <a:pPr algn="r">
                <a:lnSpc>
                  <a:spcPts val="4200"/>
                </a:lnSpc>
              </a:pPr>
              <a:endParaRPr lang="en-US" sz="3500" dirty="0">
                <a:solidFill>
                  <a:srgbClr val="343434"/>
                </a:solidFill>
                <a:latin typeface="HK Grotesk Bol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7682334"/>
              <a:ext cx="10820400" cy="466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40"/>
                </a:lnSpc>
              </a:pPr>
              <a:endParaRPr lang="en-US" sz="2600" dirty="0">
                <a:solidFill>
                  <a:srgbClr val="343434"/>
                </a:solidFill>
                <a:latin typeface="HK Grotesk Medium"/>
              </a:endParaRPr>
            </a:p>
          </p:txBody>
        </p:sp>
      </p:grp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546E2C1B-7044-7E85-2BAB-BDC12DB66370}"/>
              </a:ext>
            </a:extLst>
          </p:cNvPr>
          <p:cNvSpPr txBox="1"/>
          <p:nvPr/>
        </p:nvSpPr>
        <p:spPr>
          <a:xfrm>
            <a:off x="685800" y="262712"/>
            <a:ext cx="11201400" cy="14157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u-HU" sz="8600" b="1" cap="small" spc="30" dirty="0">
                <a:latin typeface="+mj-lt"/>
                <a:ea typeface="+mj-ea"/>
                <a:cs typeface="+mj-cs"/>
              </a:rPr>
              <a:t>Kezdéshez információ:</a:t>
            </a:r>
          </a:p>
        </p:txBody>
      </p:sp>
      <p:sp>
        <p:nvSpPr>
          <p:cNvPr id="4" name="Jobb oldali kapcsos zárójel 3">
            <a:extLst>
              <a:ext uri="{FF2B5EF4-FFF2-40B4-BE49-F238E27FC236}">
                <a16:creationId xmlns:a16="http://schemas.microsoft.com/office/drawing/2014/main" id="{02C2AFAA-1AE3-841F-4C8C-B7568AA20BCC}"/>
              </a:ext>
            </a:extLst>
          </p:cNvPr>
          <p:cNvSpPr/>
          <p:nvPr/>
        </p:nvSpPr>
        <p:spPr>
          <a:xfrm>
            <a:off x="7135075" y="2275860"/>
            <a:ext cx="533400" cy="12192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B9C04B38-402F-F828-2032-98881F8C7EEF}"/>
              </a:ext>
            </a:extLst>
          </p:cNvPr>
          <p:cNvSpPr txBox="1"/>
          <p:nvPr/>
        </p:nvSpPr>
        <p:spPr>
          <a:xfrm>
            <a:off x="8001000" y="2593073"/>
            <a:ext cx="4266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rgbClr val="FF0000"/>
                </a:solidFill>
              </a:rPr>
              <a:t>MUNKAVÁLLALÁS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1DA401ED-7C53-C8C7-60E4-C3C081BC64DD}"/>
              </a:ext>
            </a:extLst>
          </p:cNvPr>
          <p:cNvSpPr txBox="1"/>
          <p:nvPr/>
        </p:nvSpPr>
        <p:spPr>
          <a:xfrm>
            <a:off x="670560" y="4086998"/>
            <a:ext cx="10719461" cy="1331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800" dirty="0">
                <a:solidFill>
                  <a:srgbClr val="343434"/>
                </a:solidFill>
                <a:latin typeface="HK Grotesk Bold Bold"/>
              </a:rPr>
              <a:t>I. félévben a Krétában MI és AMV tantárgyakra azonos jegyek kerülnek a Krétába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4B99A3FB-FF01-5471-7F85-CA55EED9284A}"/>
              </a:ext>
            </a:extLst>
          </p:cNvPr>
          <p:cNvSpPr txBox="1"/>
          <p:nvPr/>
        </p:nvSpPr>
        <p:spPr>
          <a:xfrm>
            <a:off x="670560" y="5903574"/>
            <a:ext cx="10911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800" dirty="0">
                <a:solidFill>
                  <a:srgbClr val="343434"/>
                </a:solidFill>
                <a:latin typeface="HK Grotesk Bold Bold"/>
              </a:rPr>
              <a:t>II. félévben csak AMV-t tanulunk heti 2 órában (MI nincs)</a:t>
            </a:r>
          </a:p>
          <a:p>
            <a:endParaRPr lang="hu-HU" dirty="0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779CB4A-06DC-0E8B-2298-335893532388}"/>
              </a:ext>
            </a:extLst>
          </p:cNvPr>
          <p:cNvSpPr txBox="1"/>
          <p:nvPr/>
        </p:nvSpPr>
        <p:spPr>
          <a:xfrm>
            <a:off x="649579" y="7017791"/>
            <a:ext cx="11887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800" dirty="0">
                <a:solidFill>
                  <a:srgbClr val="343434"/>
                </a:solidFill>
                <a:latin typeface="HK Grotesk Bold Bold"/>
              </a:rPr>
              <a:t>Órán kötelező felszerelés:  TANKÖNYV &amp; TOLL &amp;  </a:t>
            </a:r>
          </a:p>
          <a:p>
            <a:pPr>
              <a:lnSpc>
                <a:spcPct val="150000"/>
              </a:lnSpc>
            </a:pPr>
            <a:r>
              <a:rPr lang="hu-HU" sz="2800">
                <a:solidFill>
                  <a:srgbClr val="343434"/>
                </a:solidFill>
                <a:latin typeface="HK Grotesk Bold Bold"/>
              </a:rPr>
              <a:t>     A4-es </a:t>
            </a:r>
            <a:r>
              <a:rPr lang="hu-HU" sz="2800" dirty="0">
                <a:solidFill>
                  <a:srgbClr val="343434"/>
                </a:solidFill>
                <a:latin typeface="HK Grotesk Bold Bold"/>
              </a:rPr>
              <a:t>FÜZET! &amp; </a:t>
            </a:r>
            <a:r>
              <a:rPr lang="hu-HU" sz="2800" dirty="0" err="1">
                <a:solidFill>
                  <a:srgbClr val="343434"/>
                </a:solidFill>
                <a:latin typeface="HK Grotesk Bold Bold"/>
              </a:rPr>
              <a:t>szakmais</a:t>
            </a:r>
            <a:r>
              <a:rPr lang="hu-HU" sz="2800" dirty="0">
                <a:solidFill>
                  <a:srgbClr val="343434"/>
                </a:solidFill>
                <a:latin typeface="HK Grotesk Bold Bold"/>
              </a:rPr>
              <a:t> mappa</a:t>
            </a:r>
          </a:p>
          <a:p>
            <a:endParaRPr lang="hu-HU" dirty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60703FEF-4644-8CFB-5730-8298D0734C46}"/>
              </a:ext>
            </a:extLst>
          </p:cNvPr>
          <p:cNvSpPr txBox="1"/>
          <p:nvPr/>
        </p:nvSpPr>
        <p:spPr>
          <a:xfrm>
            <a:off x="655320" y="8801198"/>
            <a:ext cx="51766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>
                <a:solidFill>
                  <a:srgbClr val="343434"/>
                </a:solidFill>
                <a:latin typeface="HK Grotesk Bold Bold"/>
              </a:rPr>
              <a:t>Tankönny online is elérhető!</a:t>
            </a:r>
          </a:p>
          <a:p>
            <a:endParaRPr lang="hu-HU" dirty="0"/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35348AD3-4CD2-0190-8818-E7555FEBD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8966" y="1256487"/>
            <a:ext cx="5651324" cy="79448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8528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 animBg="1"/>
      <p:bldP spid="7" grpId="0" build="allAtOnce"/>
      <p:bldP spid="8" grpId="0"/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6CB-2800-6F7F-5C82-D48324596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BA07105-B9B4-6D21-7EF8-CDB39ED7C05A}"/>
              </a:ext>
            </a:extLst>
          </p:cNvPr>
          <p:cNvSpPr/>
          <p:nvPr/>
        </p:nvSpPr>
        <p:spPr>
          <a:xfrm rot="-5400000">
            <a:off x="3981450" y="-4248150"/>
            <a:ext cx="10325100" cy="18745200"/>
          </a:xfrm>
          <a:custGeom>
            <a:avLst/>
            <a:gdLst/>
            <a:ahLst/>
            <a:cxnLst/>
            <a:rect l="l" t="t" r="r" b="b"/>
            <a:pathLst>
              <a:path w="10287000" h="15701962">
                <a:moveTo>
                  <a:pt x="0" y="0"/>
                </a:moveTo>
                <a:lnTo>
                  <a:pt x="10287000" y="0"/>
                </a:lnTo>
                <a:lnTo>
                  <a:pt x="10287000" y="15701962"/>
                </a:lnTo>
                <a:lnTo>
                  <a:pt x="0" y="15701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277" r="-261638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62B2A1E-2BA0-D9C1-61AC-F342C4383050}"/>
              </a:ext>
            </a:extLst>
          </p:cNvPr>
          <p:cNvGrpSpPr/>
          <p:nvPr/>
        </p:nvGrpSpPr>
        <p:grpSpPr>
          <a:xfrm>
            <a:off x="1066800" y="1875628"/>
            <a:ext cx="11582400" cy="6785137"/>
            <a:chOff x="-6122806" y="1051451"/>
            <a:chExt cx="17339662" cy="7097647"/>
          </a:xfrm>
        </p:grpSpPr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D9FE423-486B-4670-72EB-6DF3A53F6D9E}"/>
                </a:ext>
              </a:extLst>
            </p:cNvPr>
            <p:cNvSpPr txBox="1"/>
            <p:nvPr/>
          </p:nvSpPr>
          <p:spPr>
            <a:xfrm>
              <a:off x="-6122806" y="1051451"/>
              <a:ext cx="17339662" cy="30746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hu-HU" sz="4000" dirty="0">
                <a:solidFill>
                  <a:srgbClr val="343434"/>
                </a:solidFill>
                <a:latin typeface="HK Grotesk Bold Bold"/>
              </a:endParaRPr>
            </a:p>
            <a:p>
              <a:pPr marL="457200" indent="-457200">
                <a:lnSpc>
                  <a:spcPct val="150000"/>
                </a:lnSpc>
                <a:buFont typeface="Arial,Sans-Serif" panose="020B0604020202020204" pitchFamily="34" charset="0"/>
                <a:buChar char="•"/>
              </a:pPr>
              <a:r>
                <a:rPr lang="hu-HU" sz="3200" dirty="0">
                  <a:latin typeface="HK Grotesk Bold Bold"/>
                  <a:ea typeface="+mn-lt"/>
                  <a:cs typeface="Arial"/>
                </a:rPr>
                <a:t>Hiányzás esetén pótlás-&gt; osztálytársaktól érdeklődni mit kell bepótolni</a:t>
              </a:r>
            </a:p>
            <a:p>
              <a:pPr algn="r">
                <a:lnSpc>
                  <a:spcPts val="4200"/>
                </a:lnSpc>
              </a:pPr>
              <a:endParaRPr lang="en-US" sz="3500" dirty="0">
                <a:solidFill>
                  <a:srgbClr val="343434"/>
                </a:solidFill>
                <a:latin typeface="HK Grotesk Bold Bold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C1D187EB-4829-76D0-A503-E7296A626B85}"/>
                </a:ext>
              </a:extLst>
            </p:cNvPr>
            <p:cNvSpPr txBox="1"/>
            <p:nvPr/>
          </p:nvSpPr>
          <p:spPr>
            <a:xfrm>
              <a:off x="0" y="7682334"/>
              <a:ext cx="10820400" cy="466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40"/>
                </a:lnSpc>
              </a:pPr>
              <a:endParaRPr lang="en-US" sz="2600" dirty="0">
                <a:solidFill>
                  <a:srgbClr val="343434"/>
                </a:solidFill>
                <a:latin typeface="HK Grotesk Medium"/>
              </a:endParaRPr>
            </a:p>
          </p:txBody>
        </p:sp>
      </p:grp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E23B8918-08DB-2AB7-38F3-496B8D42C5F1}"/>
              </a:ext>
            </a:extLst>
          </p:cNvPr>
          <p:cNvSpPr txBox="1"/>
          <p:nvPr/>
        </p:nvSpPr>
        <p:spPr>
          <a:xfrm>
            <a:off x="468659" y="1067738"/>
            <a:ext cx="1120140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u-HU" sz="8600" b="1" cap="small" spc="30" dirty="0">
                <a:latin typeface="+mj-lt"/>
                <a:ea typeface="+mj-ea"/>
                <a:cs typeface="+mj-cs"/>
              </a:rPr>
              <a:t>Kezdéshez információ:</a:t>
            </a:r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D25C291C-FA77-5A8B-EFE6-96DC02CD6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4847" y="5492003"/>
            <a:ext cx="3829263" cy="41258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A2D22898-7BD9-EAE9-8256-4DF61A278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3576" y="437029"/>
            <a:ext cx="3836245" cy="41545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C7CAAD24-3F44-8BF4-381C-24CFCB5BBE4F}"/>
              </a:ext>
            </a:extLst>
          </p:cNvPr>
          <p:cNvSpPr txBox="1"/>
          <p:nvPr/>
        </p:nvSpPr>
        <p:spPr>
          <a:xfrm>
            <a:off x="966527" y="4589502"/>
            <a:ext cx="123021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,Sans-Serif" panose="020B0604020202020204" pitchFamily="34" charset="0"/>
              <a:buChar char="•"/>
            </a:pPr>
            <a:r>
              <a:rPr lang="en-US" sz="3200" dirty="0">
                <a:latin typeface="HK Grotesk Bold Bold"/>
                <a:ea typeface="+mn-lt"/>
                <a:cs typeface="Arial"/>
                <a:hlinkClick r:id="rId5"/>
              </a:rPr>
              <a:t>https://www.turizmusportal.hu/</a:t>
            </a:r>
            <a:r>
              <a:rPr lang="hu-HU" sz="3200" dirty="0">
                <a:latin typeface="HK Grotesk Bold Bold"/>
                <a:ea typeface="+mn-lt"/>
                <a:cs typeface="Arial"/>
              </a:rPr>
              <a:t> -&gt; tananyagtár, munkafelület</a:t>
            </a:r>
            <a:endParaRPr lang="en-US" sz="3200" dirty="0">
              <a:latin typeface="HK Grotesk Bold Bold"/>
              <a:ea typeface="+mn-lt"/>
              <a:cs typeface="Arial"/>
            </a:endParaRPr>
          </a:p>
          <a:p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8ECC9B20-8983-BDD4-CB57-C7B890A769DF}"/>
              </a:ext>
            </a:extLst>
          </p:cNvPr>
          <p:cNvSpPr txBox="1"/>
          <p:nvPr/>
        </p:nvSpPr>
        <p:spPr>
          <a:xfrm>
            <a:off x="997007" y="5913135"/>
            <a:ext cx="8458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,Sans-Serif" panose="020B0604020202020204" pitchFamily="34" charset="0"/>
              <a:buChar char="•"/>
            </a:pPr>
            <a:r>
              <a:rPr lang="hu-HU" sz="3200" dirty="0">
                <a:latin typeface="HK Grotesk Bold Bold"/>
                <a:ea typeface="+mn-lt"/>
                <a:cs typeface="Arial"/>
              </a:rPr>
              <a:t>Redmentás dolgozatok többségében </a:t>
            </a:r>
            <a:endParaRPr lang="hu-HU" sz="3200" dirty="0">
              <a:latin typeface="HK Grotesk Bold Bold"/>
              <a:ea typeface="+mn-lt"/>
              <a:cs typeface="+mn-lt"/>
            </a:endParaRPr>
          </a:p>
          <a:p>
            <a:endParaRPr lang="hu-HU" dirty="0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F7F67F13-98DA-8AAC-F603-4C0FA3D0AEDD}"/>
              </a:ext>
            </a:extLst>
          </p:cNvPr>
          <p:cNvSpPr txBox="1"/>
          <p:nvPr/>
        </p:nvSpPr>
        <p:spPr>
          <a:xfrm>
            <a:off x="1036320" y="7106557"/>
            <a:ext cx="883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,Sans-Serif" panose="020B0604020202020204" pitchFamily="34" charset="0"/>
              <a:buChar char="•"/>
            </a:pPr>
            <a:r>
              <a:rPr lang="hu-HU" sz="3200" dirty="0">
                <a:latin typeface="HK Grotesk Bold Bold"/>
                <a:ea typeface="+mn-lt"/>
                <a:cs typeface="+mn-lt"/>
              </a:rPr>
              <a:t>Szorgalmi feladatok</a:t>
            </a:r>
            <a:r>
              <a:rPr lang="hu-HU" sz="3200" dirty="0">
                <a:latin typeface="HK Grotesk Bold Bold"/>
              </a:rPr>
              <a:t>	(javítási lehetőség)</a:t>
            </a:r>
          </a:p>
          <a:p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AF639B51-A1E7-B96E-D127-FE29D0E98762}"/>
              </a:ext>
            </a:extLst>
          </p:cNvPr>
          <p:cNvSpPr txBox="1"/>
          <p:nvPr/>
        </p:nvSpPr>
        <p:spPr>
          <a:xfrm>
            <a:off x="1131370" y="8437659"/>
            <a:ext cx="125846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>
                <a:latin typeface="HK Grotesk Bold Bold"/>
              </a:rPr>
              <a:t>Órán telefonos gyakorló feladatok: </a:t>
            </a:r>
            <a:r>
              <a:rPr lang="hu-HU" sz="2800" dirty="0" err="1">
                <a:latin typeface="HK Grotesk Bold Bold"/>
              </a:rPr>
              <a:t>wordwall</a:t>
            </a:r>
            <a:r>
              <a:rPr lang="hu-HU" sz="2800" dirty="0">
                <a:latin typeface="HK Grotesk Bold Bold"/>
              </a:rPr>
              <a:t>, </a:t>
            </a:r>
            <a:r>
              <a:rPr lang="hu-HU" sz="2800" dirty="0" err="1">
                <a:latin typeface="HK Grotesk Bold Bold"/>
                <a:ea typeface="+mn-lt"/>
                <a:cs typeface="+mn-lt"/>
              </a:rPr>
              <a:t>learningapps</a:t>
            </a:r>
            <a:r>
              <a:rPr lang="hu-HU" sz="2800" dirty="0">
                <a:latin typeface="HK Grotesk Bold Bold"/>
                <a:ea typeface="+mn-lt"/>
                <a:cs typeface="+mn-lt"/>
              </a:rPr>
              <a:t>, </a:t>
            </a:r>
            <a:r>
              <a:rPr lang="hu-HU" sz="2800" dirty="0" err="1">
                <a:latin typeface="HK Grotesk Bold Bold"/>
                <a:ea typeface="+mn-lt"/>
                <a:cs typeface="+mn-lt"/>
              </a:rPr>
              <a:t>google</a:t>
            </a:r>
            <a:r>
              <a:rPr lang="hu-HU" sz="2800" dirty="0">
                <a:latin typeface="HK Grotesk Bold Bold"/>
                <a:ea typeface="+mn-lt"/>
                <a:cs typeface="+mn-lt"/>
              </a:rPr>
              <a:t> kérdőív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927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>
            <a:extLst>
              <a:ext uri="{FF2B5EF4-FFF2-40B4-BE49-F238E27FC236}">
                <a16:creationId xmlns:a16="http://schemas.microsoft.com/office/drawing/2014/main" id="{E6E86FA2-921A-A429-FFE7-6D4EF88697B5}"/>
              </a:ext>
            </a:extLst>
          </p:cNvPr>
          <p:cNvSpPr/>
          <p:nvPr/>
        </p:nvSpPr>
        <p:spPr>
          <a:xfrm>
            <a:off x="4308231" y="419100"/>
            <a:ext cx="9671538" cy="12968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600" b="1" cap="small" spc="3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Értékelés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1DAE140-CA8E-E283-38D6-F284FE333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2171700"/>
            <a:ext cx="7079191" cy="6280286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69D9ECEB-AFE0-7AEB-13B0-606724047AE4}"/>
              </a:ext>
            </a:extLst>
          </p:cNvPr>
          <p:cNvSpPr txBox="1"/>
          <p:nvPr/>
        </p:nvSpPr>
        <p:spPr>
          <a:xfrm>
            <a:off x="7528560" y="2552699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%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32DD571-FD35-E4DD-10A8-CCB17C4239E6}"/>
              </a:ext>
            </a:extLst>
          </p:cNvPr>
          <p:cNvSpPr txBox="1"/>
          <p:nvPr/>
        </p:nvSpPr>
        <p:spPr>
          <a:xfrm>
            <a:off x="7566660" y="3801466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%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5991EA97-E6EF-41FA-D846-16CCBE57831F}"/>
              </a:ext>
            </a:extLst>
          </p:cNvPr>
          <p:cNvSpPr txBox="1"/>
          <p:nvPr/>
        </p:nvSpPr>
        <p:spPr>
          <a:xfrm>
            <a:off x="7620000" y="5050233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%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125DD5D1-1355-DB7E-61AD-BF6728A24E1B}"/>
              </a:ext>
            </a:extLst>
          </p:cNvPr>
          <p:cNvSpPr txBox="1"/>
          <p:nvPr/>
        </p:nvSpPr>
        <p:spPr>
          <a:xfrm>
            <a:off x="7589520" y="6343313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%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3D917B9A-C8AC-E5FE-45DD-D4AD5149B547}"/>
              </a:ext>
            </a:extLst>
          </p:cNvPr>
          <p:cNvSpPr txBox="1"/>
          <p:nvPr/>
        </p:nvSpPr>
        <p:spPr>
          <a:xfrm>
            <a:off x="7658100" y="759208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146492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47650" y="-247650"/>
            <a:ext cx="10287000" cy="10782300"/>
          </a:xfrm>
          <a:custGeom>
            <a:avLst/>
            <a:gdLst/>
            <a:ahLst/>
            <a:cxnLst/>
            <a:rect l="l" t="t" r="r" b="b"/>
            <a:pathLst>
              <a:path w="10287000" h="4013030">
                <a:moveTo>
                  <a:pt x="0" y="0"/>
                </a:moveTo>
                <a:lnTo>
                  <a:pt x="10287000" y="0"/>
                </a:lnTo>
                <a:lnTo>
                  <a:pt x="10287000" y="4013030"/>
                </a:lnTo>
                <a:lnTo>
                  <a:pt x="0" y="40130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14837" b="-127857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5" name="Group 5"/>
          <p:cNvGrpSpPr/>
          <p:nvPr/>
        </p:nvGrpSpPr>
        <p:grpSpPr>
          <a:xfrm>
            <a:off x="1447800" y="2857500"/>
            <a:ext cx="9818933" cy="3586318"/>
            <a:chOff x="-481925" y="1274160"/>
            <a:chExt cx="11663361" cy="2911449"/>
          </a:xfrm>
        </p:grpSpPr>
        <p:sp>
          <p:nvSpPr>
            <p:cNvPr id="6" name="TextBox 6"/>
            <p:cNvSpPr txBox="1"/>
            <p:nvPr/>
          </p:nvSpPr>
          <p:spPr>
            <a:xfrm>
              <a:off x="-481925" y="1274160"/>
              <a:ext cx="11404727" cy="7495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hu-HU" sz="6000" b="1" dirty="0"/>
                <a:t>A szakképzés világa</a:t>
              </a:r>
              <a:endParaRPr lang="hu-HU" sz="600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223291" y="2655323"/>
              <a:ext cx="11404727" cy="15302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endParaRPr lang="hu-HU" sz="6000" dirty="0">
                <a:solidFill>
                  <a:srgbClr val="343434"/>
                </a:solidFill>
                <a:latin typeface="HK Grotesk Medium"/>
              </a:endParaRPr>
            </a:p>
            <a:p>
              <a:pPr>
                <a:lnSpc>
                  <a:spcPts val="3639"/>
                </a:lnSpc>
              </a:pPr>
              <a:endParaRPr lang="hu-HU" sz="6000" dirty="0">
                <a:solidFill>
                  <a:srgbClr val="343434"/>
                </a:solidFill>
                <a:latin typeface="HK Grotesk Medium"/>
              </a:endParaRPr>
            </a:p>
            <a:p>
              <a:pPr>
                <a:lnSpc>
                  <a:spcPts val="3639"/>
                </a:lnSpc>
              </a:pPr>
              <a:endParaRPr lang="hu-HU" sz="6000" dirty="0">
                <a:solidFill>
                  <a:srgbClr val="343434"/>
                </a:solidFill>
                <a:latin typeface="HK Grotesk Medium"/>
              </a:endParaRPr>
            </a:p>
            <a:p>
              <a:pPr>
                <a:lnSpc>
                  <a:spcPts val="3639"/>
                </a:lnSpc>
              </a:pPr>
              <a:endParaRPr lang="hu-HU" sz="4000" dirty="0">
                <a:solidFill>
                  <a:srgbClr val="343434"/>
                </a:solidFill>
                <a:latin typeface="HK Grotesk Medium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13374" y="8572500"/>
            <a:ext cx="3733800" cy="303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10"/>
              </a:lnSpc>
            </a:pPr>
            <a:r>
              <a:rPr lang="hu-HU" sz="2400" spc="85" dirty="0">
                <a:solidFill>
                  <a:srgbClr val="343434"/>
                </a:solidFill>
                <a:latin typeface="HK Grotesk Medium"/>
              </a:rPr>
              <a:t>Készítette: Szalai Valéria</a:t>
            </a:r>
            <a:endParaRPr lang="en-US" sz="2400" spc="85" dirty="0">
              <a:solidFill>
                <a:srgbClr val="343434"/>
              </a:solidFill>
              <a:latin typeface="HK Grotesk Medium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35348AD3-4CD2-0190-8818-E7555FEBD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174" y="95832"/>
            <a:ext cx="7202026" cy="101248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7277" r="-261638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F7217D-C3AA-6F06-6A76-A8196F83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438" y="657785"/>
            <a:ext cx="11582400" cy="5105400"/>
          </a:xfrm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hu-HU" sz="9600" b="1" dirty="0"/>
              <a:t>Iskolától a szakmáig</a:t>
            </a:r>
            <a:br>
              <a:rPr lang="hu-HU" sz="9600" b="1" dirty="0"/>
            </a:br>
            <a:endParaRPr lang="hu-HU" sz="4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2665879" y="6448985"/>
            <a:ext cx="13487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i="1" dirty="0"/>
              <a:t>„Válassz olyan munkát, amit szeretsz csinálni és soha életedben nem kell dolgoznod” </a:t>
            </a:r>
          </a:p>
          <a:p>
            <a:pPr algn="ctr"/>
            <a:r>
              <a:rPr lang="hu-HU" sz="3200" dirty="0" err="1"/>
              <a:t>Konfuciusz</a:t>
            </a:r>
            <a:r>
              <a:rPr lang="hu-HU" sz="3200" dirty="0"/>
              <a:t>- </a:t>
            </a:r>
            <a:r>
              <a:rPr lang="hu-HU" sz="2800" dirty="0"/>
              <a:t>kínai filozófus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2171121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7277" r="-261638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1E60EA-6065-3316-34DC-0A300F90F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0EF17D21-E6DB-E9C5-091B-C26D20832C6E}"/>
              </a:ext>
            </a:extLst>
          </p:cNvPr>
          <p:cNvSpPr txBox="1"/>
          <p:nvPr/>
        </p:nvSpPr>
        <p:spPr>
          <a:xfrm>
            <a:off x="914400" y="1253460"/>
            <a:ext cx="14439900" cy="7780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b="1" dirty="0"/>
              <a:t>Iskolánk bemutatása</a:t>
            </a:r>
            <a:endParaRPr lang="hu-HU" sz="6000" dirty="0"/>
          </a:p>
          <a:p>
            <a:pPr marL="457200" lvl="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u-HU" sz="2800" dirty="0"/>
              <a:t>Iskola pontos neve:  Sárvári Turisztikai Technikum</a:t>
            </a:r>
          </a:p>
          <a:p>
            <a:pPr marL="457200" lvl="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u-HU" sz="2800" dirty="0"/>
              <a:t>Címe, elérhetőségei: 9600 Sárvár, Móricz Zsigmond u. 2. </a:t>
            </a:r>
          </a:p>
          <a:p>
            <a:pPr marL="457200" lvl="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u-HU" sz="2800" dirty="0"/>
              <a:t>Honlap: https://sarvaritechnikum.hu/</a:t>
            </a:r>
          </a:p>
          <a:p>
            <a:pPr marL="457200" lvl="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u-HU" sz="2800" dirty="0"/>
              <a:t>Facebook: </a:t>
            </a:r>
            <a:r>
              <a:rPr lang="hu-HU" sz="2800" dirty="0">
                <a:hlinkClick r:id="rId4"/>
              </a:rPr>
              <a:t>https://www.facebook.com/SarvariTurisztikaiTechnikum2020</a:t>
            </a:r>
            <a:endParaRPr lang="hu-HU" sz="2800" dirty="0"/>
          </a:p>
          <a:p>
            <a:pPr marL="457200" lvl="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u-HU" sz="2800" dirty="0"/>
              <a:t>Instagram: </a:t>
            </a:r>
            <a:r>
              <a:rPr lang="hu-HU" sz="2800" dirty="0">
                <a:hlinkClick r:id="rId5"/>
              </a:rPr>
              <a:t>https://www.instagram.com/sarvariturisztikaitechnikum/</a:t>
            </a:r>
            <a:endParaRPr lang="hu-HU" sz="2800" dirty="0"/>
          </a:p>
          <a:p>
            <a:pPr marL="457200" lvl="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u-HU" sz="2800" dirty="0" err="1"/>
              <a:t>TikTok</a:t>
            </a:r>
            <a:r>
              <a:rPr lang="hu-HU" sz="2800" dirty="0"/>
              <a:t>: </a:t>
            </a:r>
            <a:r>
              <a:rPr lang="hu-HU" sz="2800" dirty="0">
                <a:hlinkClick r:id="rId6"/>
              </a:rPr>
              <a:t>https://www.tiktok.com/@stt0314</a:t>
            </a:r>
            <a:endParaRPr lang="hu-HU" sz="2800" dirty="0"/>
          </a:p>
          <a:p>
            <a:pPr marL="457200" lvl="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u-HU" sz="2800" dirty="0"/>
              <a:t>Logó: </a:t>
            </a:r>
          </a:p>
          <a:p>
            <a:pPr marL="457200" lvl="0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u-HU" sz="2800" dirty="0"/>
              <a:t>Szlogen: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F9660BF-607B-E9E6-5FB6-7A488D6C79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10793" y="1714500"/>
            <a:ext cx="8072034" cy="1905000"/>
          </a:xfrm>
          <a:prstGeom prst="rect">
            <a:avLst/>
          </a:prstGeom>
        </p:spPr>
      </p:pic>
      <p:cxnSp>
        <p:nvCxnSpPr>
          <p:cNvPr id="7" name="Összekötő: görbe 6">
            <a:extLst>
              <a:ext uri="{FF2B5EF4-FFF2-40B4-BE49-F238E27FC236}">
                <a16:creationId xmlns:a16="http://schemas.microsoft.com/office/drawing/2014/main" id="{86308748-AF63-E435-23D6-65BE111312CE}"/>
              </a:ext>
            </a:extLst>
          </p:cNvPr>
          <p:cNvCxnSpPr>
            <a:cxnSpLocks/>
          </p:cNvCxnSpPr>
          <p:nvPr/>
        </p:nvCxnSpPr>
        <p:spPr>
          <a:xfrm flipV="1">
            <a:off x="2590800" y="3771900"/>
            <a:ext cx="9220200" cy="4114800"/>
          </a:xfrm>
          <a:prstGeom prst="curvedConnector3">
            <a:avLst>
              <a:gd name="adj1" fmla="val 120248"/>
            </a:avLst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Összekötő: görbe 18">
            <a:extLst>
              <a:ext uri="{FF2B5EF4-FFF2-40B4-BE49-F238E27FC236}">
                <a16:creationId xmlns:a16="http://schemas.microsoft.com/office/drawing/2014/main" id="{15D3B193-7ED2-8428-FEE4-4C37D88B0B1C}"/>
              </a:ext>
            </a:extLst>
          </p:cNvPr>
          <p:cNvCxnSpPr>
            <a:cxnSpLocks/>
          </p:cNvCxnSpPr>
          <p:nvPr/>
        </p:nvCxnSpPr>
        <p:spPr>
          <a:xfrm flipV="1">
            <a:off x="2933700" y="3467100"/>
            <a:ext cx="13677900" cy="5257801"/>
          </a:xfrm>
          <a:prstGeom prst="curvedConnector3">
            <a:avLst>
              <a:gd name="adj1" fmla="val 91114"/>
            </a:avLst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989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7277" r="-261638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FBF0CA6B-A48E-DE82-1893-E4D2FD3F2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86601" y="1181101"/>
            <a:ext cx="4876800" cy="1447800"/>
          </a:xfrm>
        </p:spPr>
        <p:txBody>
          <a:bodyPr/>
          <a:lstStyle/>
          <a:p>
            <a:r>
              <a:rPr lang="hu-HU" sz="6000" b="1" dirty="0">
                <a:solidFill>
                  <a:schemeClr val="tx1"/>
                </a:solidFill>
              </a:rPr>
              <a:t>Képzéseink</a:t>
            </a: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EDBB7D4-2F45-BD3F-6076-CCA22FC7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graphicFrame>
        <p:nvGraphicFramePr>
          <p:cNvPr id="7" name="Táblázat 6">
            <a:extLst>
              <a:ext uri="{FF2B5EF4-FFF2-40B4-BE49-F238E27FC236}">
                <a16:creationId xmlns:a16="http://schemas.microsoft.com/office/drawing/2014/main" id="{F1A239BA-6B8E-CC57-4C17-746F39645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333871"/>
              </p:ext>
            </p:extLst>
          </p:nvPr>
        </p:nvGraphicFramePr>
        <p:xfrm>
          <a:off x="381000" y="2400300"/>
          <a:ext cx="17373600" cy="655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2612">
                  <a:extLst>
                    <a:ext uri="{9D8B030D-6E8A-4147-A177-3AD203B41FA5}">
                      <a16:colId xmlns:a16="http://schemas.microsoft.com/office/drawing/2014/main" val="2022986748"/>
                    </a:ext>
                  </a:extLst>
                </a:gridCol>
                <a:gridCol w="3555527">
                  <a:extLst>
                    <a:ext uri="{9D8B030D-6E8A-4147-A177-3AD203B41FA5}">
                      <a16:colId xmlns:a16="http://schemas.microsoft.com/office/drawing/2014/main" val="3648862118"/>
                    </a:ext>
                  </a:extLst>
                </a:gridCol>
                <a:gridCol w="3546021">
                  <a:extLst>
                    <a:ext uri="{9D8B030D-6E8A-4147-A177-3AD203B41FA5}">
                      <a16:colId xmlns:a16="http://schemas.microsoft.com/office/drawing/2014/main" val="3533122841"/>
                    </a:ext>
                  </a:extLst>
                </a:gridCol>
                <a:gridCol w="3755191">
                  <a:extLst>
                    <a:ext uri="{9D8B030D-6E8A-4147-A177-3AD203B41FA5}">
                      <a16:colId xmlns:a16="http://schemas.microsoft.com/office/drawing/2014/main" val="1006897282"/>
                    </a:ext>
                  </a:extLst>
                </a:gridCol>
                <a:gridCol w="3194249">
                  <a:extLst>
                    <a:ext uri="{9D8B030D-6E8A-4147-A177-3AD203B41FA5}">
                      <a16:colId xmlns:a16="http://schemas.microsoft.com/office/drawing/2014/main" val="86496348"/>
                    </a:ext>
                  </a:extLst>
                </a:gridCol>
              </a:tblGrid>
              <a:tr h="14198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24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1" dirty="0">
                          <a:solidFill>
                            <a:schemeClr val="tx1"/>
                          </a:solidFill>
                        </a:rPr>
                        <a:t>Szakma neve:</a:t>
                      </a:r>
                    </a:p>
                    <a:p>
                      <a:endParaRPr lang="hu-H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hu-HU" sz="2400" dirty="0">
                          <a:solidFill>
                            <a:schemeClr val="tx1"/>
                          </a:solidFill>
                        </a:rPr>
                        <a:t>Cukrász szaktechnikus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hu-HU" sz="2400" dirty="0">
                          <a:solidFill>
                            <a:schemeClr val="tx1"/>
                          </a:solidFill>
                        </a:rPr>
                        <a:t>Szakács szaktechnikus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hu-HU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Vendégtéri szaktechnikus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hu-HU" sz="2400" dirty="0">
                          <a:solidFill>
                            <a:schemeClr val="tx1"/>
                          </a:solidFill>
                        </a:rPr>
                        <a:t>Turisztikai technikus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931487"/>
                  </a:ext>
                </a:extLst>
              </a:tr>
              <a:tr h="14198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24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1" dirty="0">
                          <a:solidFill>
                            <a:schemeClr val="tx1"/>
                          </a:solidFill>
                        </a:rPr>
                        <a:t>Ágazat neve: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hu-HU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hu-HU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Turizmus-vendéglátás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940807"/>
                  </a:ext>
                </a:extLst>
              </a:tr>
              <a:tr h="14198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Képzés</a:t>
                      </a:r>
                      <a:r>
                        <a:rPr lang="hu-HU" sz="2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időtartama: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hu-HU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hu-HU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 év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394654"/>
                  </a:ext>
                </a:extLst>
              </a:tr>
              <a:tr h="2293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Választható szakmairányok:</a:t>
                      </a:r>
                    </a:p>
                    <a:p>
                      <a:endParaRPr lang="hu-H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Nem válaszható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endParaRPr lang="hu-HU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hu-HU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Idegenvezető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hu-HU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Szálloda szervező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hu-HU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Turisztikai szervező</a:t>
                      </a:r>
                    </a:p>
                    <a:p>
                      <a:endParaRPr lang="hu-H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548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304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7277" r="-261638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A21FEA-3A0A-21C3-03D6-F626CF6D8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09769170-DEA8-6412-4FD4-F7DD480A3FBC}"/>
              </a:ext>
            </a:extLst>
          </p:cNvPr>
          <p:cNvSpPr txBox="1"/>
          <p:nvPr/>
        </p:nvSpPr>
        <p:spPr>
          <a:xfrm>
            <a:off x="495300" y="2709757"/>
            <a:ext cx="17297400" cy="486748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hu-HU" sz="3200" dirty="0"/>
              <a:t>💼 </a:t>
            </a:r>
            <a:r>
              <a:rPr lang="hu-HU" sz="3200" b="1" dirty="0"/>
              <a:t>Szakmai programok</a:t>
            </a:r>
            <a:endParaRPr lang="hu-HU" sz="3200" dirty="0"/>
          </a:p>
          <a:p>
            <a:pPr lvl="0">
              <a:lnSpc>
                <a:spcPct val="200000"/>
              </a:lnSpc>
            </a:pPr>
            <a:r>
              <a:rPr lang="hu-HU" sz="3200" dirty="0"/>
              <a:t>🏨 </a:t>
            </a:r>
            <a:r>
              <a:rPr lang="hu-HU" sz="3200" b="1" dirty="0"/>
              <a:t>Szálloda- és üzemlátogatások</a:t>
            </a:r>
            <a:endParaRPr lang="hu-HU" sz="3200" dirty="0"/>
          </a:p>
          <a:p>
            <a:pPr lvl="0">
              <a:lnSpc>
                <a:spcPct val="200000"/>
              </a:lnSpc>
            </a:pPr>
            <a:r>
              <a:rPr lang="hu-HU" sz="3200" dirty="0"/>
              <a:t>🗺️ </a:t>
            </a:r>
            <a:r>
              <a:rPr lang="hu-HU" sz="3200" b="1" dirty="0"/>
              <a:t>Kirándulások</a:t>
            </a:r>
            <a:endParaRPr lang="hu-HU" sz="3200" dirty="0"/>
          </a:p>
          <a:p>
            <a:pPr lvl="0">
              <a:lnSpc>
                <a:spcPct val="200000"/>
              </a:lnSpc>
            </a:pPr>
            <a:r>
              <a:rPr lang="hu-HU" sz="3200" dirty="0"/>
              <a:t>🏅 </a:t>
            </a:r>
            <a:r>
              <a:rPr lang="hu-HU" sz="3200" b="1" dirty="0"/>
              <a:t>Versenyek</a:t>
            </a:r>
          </a:p>
          <a:p>
            <a:pPr lvl="0">
              <a:lnSpc>
                <a:spcPct val="200000"/>
              </a:lnSpc>
            </a:pPr>
            <a:r>
              <a:rPr lang="hu-HU" sz="3200" b="1" dirty="0"/>
              <a:t>🥼</a:t>
            </a:r>
            <a:r>
              <a:rPr lang="hu-HU" sz="3200" b="1" dirty="0" err="1"/>
              <a:t>Pizsinap</a:t>
            </a:r>
            <a:endParaRPr lang="hu-HU" sz="3200" b="1" dirty="0"/>
          </a:p>
          <a:p>
            <a:pPr lvl="0">
              <a:lnSpc>
                <a:spcPct val="200000"/>
              </a:lnSpc>
            </a:pPr>
            <a:r>
              <a:rPr lang="hu-HU" sz="3200" dirty="0"/>
              <a:t>✈️ </a:t>
            </a:r>
            <a:r>
              <a:rPr lang="hu-HU" sz="3200" b="1" dirty="0"/>
              <a:t>Erasmus+ és külföldi lehetőségek</a:t>
            </a:r>
            <a:endParaRPr lang="hu-HU" sz="3200" dirty="0"/>
          </a:p>
          <a:p>
            <a:pPr lvl="0">
              <a:lnSpc>
                <a:spcPct val="200000"/>
              </a:lnSpc>
            </a:pPr>
            <a:r>
              <a:rPr lang="hu-HU" sz="3200" dirty="0"/>
              <a:t>🎯 </a:t>
            </a:r>
            <a:r>
              <a:rPr lang="hu-HU" sz="3200" b="1" dirty="0"/>
              <a:t>Pályaorientációs és egyéb iskolai programok</a:t>
            </a:r>
            <a:endParaRPr lang="hu-HU" sz="3200" dirty="0"/>
          </a:p>
          <a:p>
            <a:pPr lvl="0">
              <a:lnSpc>
                <a:spcPct val="200000"/>
              </a:lnSpc>
            </a:pPr>
            <a:r>
              <a:rPr lang="hu-HU" sz="3200" dirty="0"/>
              <a:t>🎊 </a:t>
            </a:r>
            <a:r>
              <a:rPr lang="hu-HU" sz="3200" b="1" dirty="0"/>
              <a:t>Diáknap</a:t>
            </a:r>
            <a:endParaRPr lang="hu-HU" sz="3200" dirty="0"/>
          </a:p>
          <a:p>
            <a:pPr lvl="0">
              <a:lnSpc>
                <a:spcPct val="200000"/>
              </a:lnSpc>
            </a:pPr>
            <a:r>
              <a:rPr lang="hu-HU" sz="3200" dirty="0"/>
              <a:t>✨ </a:t>
            </a:r>
            <a:r>
              <a:rPr lang="hu-HU" sz="3200" b="1" dirty="0"/>
              <a:t>Gólyabál</a:t>
            </a:r>
          </a:p>
          <a:p>
            <a:pPr lvl="0">
              <a:lnSpc>
                <a:spcPct val="200000"/>
              </a:lnSpc>
            </a:pPr>
            <a:r>
              <a:rPr lang="hu-HU" sz="3200" b="1" dirty="0"/>
              <a:t>🍰Sütivásár</a:t>
            </a:r>
            <a:endParaRPr lang="hu-HU" sz="3200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6D56411A-DE2F-1DD1-E525-81A8043A13C2}"/>
              </a:ext>
            </a:extLst>
          </p:cNvPr>
          <p:cNvSpPr txBox="1"/>
          <p:nvPr/>
        </p:nvSpPr>
        <p:spPr>
          <a:xfrm>
            <a:off x="3505200" y="1331000"/>
            <a:ext cx="12725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/>
              <a:t>2. Az iskola lehetőségei és programjai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69176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7277" r="-261638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68E880-482B-271D-221D-00C20DC01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BB71AFF4-C845-42B4-A0FD-8ABEEF0ADE32}"/>
              </a:ext>
            </a:extLst>
          </p:cNvPr>
          <p:cNvSpPr txBox="1"/>
          <p:nvPr/>
        </p:nvSpPr>
        <p:spPr>
          <a:xfrm>
            <a:off x="1371600" y="1562100"/>
            <a:ext cx="15544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/>
              <a:t>4. Milyen szakmákat tanulhatunk?</a:t>
            </a:r>
            <a:br>
              <a:rPr lang="hu-HU" sz="4000" dirty="0"/>
            </a:br>
            <a:endParaRPr lang="hu-HU" sz="4000" dirty="0"/>
          </a:p>
          <a:p>
            <a:r>
              <a:rPr lang="hu-HU" sz="3600" dirty="0"/>
              <a:t>Az oktatott szakmák/szakmairányok </a:t>
            </a:r>
          </a:p>
          <a:p>
            <a:r>
              <a:rPr lang="hu-HU" sz="3600" dirty="0"/>
              <a:t>👉 </a:t>
            </a:r>
            <a:r>
              <a:rPr lang="hu-HU" sz="3600" b="1" dirty="0"/>
              <a:t>Videós feladat – Karrier a turizmusban (kulcsszavak leírása füzetbe)</a:t>
            </a:r>
            <a:endParaRPr lang="hu-HU" sz="3600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D897E2BF-5538-4341-E63E-A1042445133F}"/>
              </a:ext>
            </a:extLst>
          </p:cNvPr>
          <p:cNvSpPr txBox="1"/>
          <p:nvPr/>
        </p:nvSpPr>
        <p:spPr>
          <a:xfrm>
            <a:off x="1905000" y="4610100"/>
            <a:ext cx="14097000" cy="2959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u-HU" sz="3200" b="1" dirty="0">
                <a:solidFill>
                  <a:schemeClr val="accent1">
                    <a:lumMod val="75000"/>
                  </a:schemeClr>
                </a:solidFill>
              </a:rPr>
              <a:t>lépcsőfokok - csapatmunka - kitartás- alázat - változatos - kreativitás - nyelvtudás - szenvedély - emberközpontúság - vendégélmény - nyelvismeret - jó lehetőségek - hivatás - </a:t>
            </a:r>
            <a:r>
              <a:rPr lang="hu-HU" sz="3200" b="1" dirty="0" err="1">
                <a:solidFill>
                  <a:schemeClr val="accent1">
                    <a:lumMod val="75000"/>
                  </a:schemeClr>
                </a:solidFill>
              </a:rPr>
              <a:t>előrelépési</a:t>
            </a:r>
            <a:r>
              <a:rPr lang="hu-HU" sz="3200" b="1" dirty="0">
                <a:solidFill>
                  <a:schemeClr val="accent1">
                    <a:lumMod val="75000"/>
                  </a:schemeClr>
                </a:solidFill>
              </a:rPr>
              <a:t> lehetőség - rátermettség - stílus - tisztelet - fejlődési lehetőség - kondíció - mosoly - türelem -  tehetség - kitartás</a:t>
            </a:r>
            <a:endParaRPr lang="hu-H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236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7277" r="-261638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E201B872-71AB-61B5-AF1F-D77F76C51ECB}"/>
              </a:ext>
            </a:extLst>
          </p:cNvPr>
          <p:cNvSpPr txBox="1"/>
          <p:nvPr/>
        </p:nvSpPr>
        <p:spPr>
          <a:xfrm>
            <a:off x="1868780" y="908887"/>
            <a:ext cx="14577166" cy="236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hu-HU" sz="6000" dirty="0">
                <a:solidFill>
                  <a:schemeClr val="tx2">
                    <a:lumMod val="75000"/>
                  </a:schemeClr>
                </a:solidFill>
                <a:latin typeface="Aptos Slab SemiBold" panose="020F0502020204030204" pitchFamily="34" charset="0"/>
              </a:rPr>
              <a:t>Hogyan lehet megtalálni azt a foglalkozást, ami egyben a hivatásunk is?</a:t>
            </a:r>
          </a:p>
        </p:txBody>
      </p:sp>
      <p:graphicFrame>
        <p:nvGraphicFramePr>
          <p:cNvPr id="5" name="Szövegdoboz 2">
            <a:extLst>
              <a:ext uri="{FF2B5EF4-FFF2-40B4-BE49-F238E27FC236}">
                <a16:creationId xmlns:a16="http://schemas.microsoft.com/office/drawing/2014/main" id="{A3BFDBC2-9B49-8BA3-F254-DB695DFD1A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9825922"/>
              </p:ext>
            </p:extLst>
          </p:nvPr>
        </p:nvGraphicFramePr>
        <p:xfrm>
          <a:off x="961491" y="3273556"/>
          <a:ext cx="16391743" cy="5534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41160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Élőláb helye 2">
            <a:extLst>
              <a:ext uri="{FF2B5EF4-FFF2-40B4-BE49-F238E27FC236}">
                <a16:creationId xmlns:a16="http://schemas.microsoft.com/office/drawing/2014/main" id="{272B3D57-A873-435C-25C3-64B466628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B0D90FA5-6541-7E6F-4E4C-34189AEFB656}"/>
              </a:ext>
            </a:extLst>
          </p:cNvPr>
          <p:cNvSpPr txBox="1"/>
          <p:nvPr/>
        </p:nvSpPr>
        <p:spPr>
          <a:xfrm>
            <a:off x="3886200" y="3620006"/>
            <a:ext cx="10820400" cy="4303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Lépések: </a:t>
            </a:r>
          </a:p>
          <a:p>
            <a:endParaRPr lang="hu-HU" sz="3200" dirty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hu-HU" sz="3600" dirty="0"/>
              <a:t>Regisztráció: </a:t>
            </a:r>
            <a:r>
              <a:rPr lang="hu-HU" sz="3600" dirty="0">
                <a:hlinkClick r:id="rId2"/>
              </a:rPr>
              <a:t>https://padlet.com/</a:t>
            </a:r>
            <a:endParaRPr lang="hu-HU" sz="3600" dirty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hu-HU" sz="3600" dirty="0"/>
              <a:t>Tanár által adott QR kód beolvasása telefonnal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hu-HU" sz="3600" dirty="0"/>
              <a:t>+ jellel bejegyzés készítése. Begépelni és válaszolni mind a 6 kérdésre + fotó feltöltése</a:t>
            </a:r>
          </a:p>
        </p:txBody>
      </p:sp>
      <p:sp>
        <p:nvSpPr>
          <p:cNvPr id="8" name="Szövegdoboz 12">
            <a:extLst>
              <a:ext uri="{FF2B5EF4-FFF2-40B4-BE49-F238E27FC236}">
                <a16:creationId xmlns:a16="http://schemas.microsoft.com/office/drawing/2014/main" id="{546E2C1B-7044-7E85-2BAB-BDC12DB66370}"/>
              </a:ext>
            </a:extLst>
          </p:cNvPr>
          <p:cNvSpPr txBox="1"/>
          <p:nvPr/>
        </p:nvSpPr>
        <p:spPr>
          <a:xfrm>
            <a:off x="904315" y="262712"/>
            <a:ext cx="12583085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8800" dirty="0">
                <a:solidFill>
                  <a:schemeClr val="accent3">
                    <a:lumMod val="50000"/>
                  </a:schemeClr>
                </a:solidFill>
                <a:latin typeface="Gloucester MT Extra Condensed"/>
              </a:rPr>
              <a:t>Online feladat-jegyre </a:t>
            </a:r>
            <a:r>
              <a:rPr lang="hu-HU" sz="8800" dirty="0">
                <a:solidFill>
                  <a:schemeClr val="accent3">
                    <a:lumMod val="50000"/>
                  </a:schemeClr>
                </a:solidFill>
                <a:latin typeface="Gloucester MT Extra Condensed"/>
                <a:ea typeface="+mn-lt"/>
                <a:cs typeface="+mn-lt"/>
              </a:rPr>
              <a:t>  </a:t>
            </a:r>
            <a:r>
              <a:rPr lang="hu-HU" sz="3200" dirty="0">
                <a:solidFill>
                  <a:srgbClr val="343434"/>
                </a:solidFill>
                <a:ea typeface="+mn-lt"/>
                <a:cs typeface="+mn-lt"/>
              </a:rPr>
              <a:t>TK 7. oldal 3. bekezdés</a:t>
            </a:r>
            <a:endParaRPr lang="hu-HU" dirty="0">
              <a:ea typeface="+mn-lt"/>
              <a:cs typeface="+mn-lt"/>
            </a:endParaRPr>
          </a:p>
        </p:txBody>
      </p:sp>
      <p:pic>
        <p:nvPicPr>
          <p:cNvPr id="5" name="Kép 4" descr="A képen szöveg, Grafika, Grafikus tervezés, rajzfilm látható&#10;&#10;Lehet, hogy az AI által létrehozott tartalom helytelen.">
            <a:extLst>
              <a:ext uri="{FF2B5EF4-FFF2-40B4-BE49-F238E27FC236}">
                <a16:creationId xmlns:a16="http://schemas.microsoft.com/office/drawing/2014/main" id="{D735DF4F-C50D-67D5-919C-319384CE8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7400" y="0"/>
            <a:ext cx="4482799" cy="259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82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200000">
            <a:off x="4000500" y="-4291051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5701962">
                <a:moveTo>
                  <a:pt x="0" y="0"/>
                </a:moveTo>
                <a:lnTo>
                  <a:pt x="10287000" y="0"/>
                </a:lnTo>
                <a:lnTo>
                  <a:pt x="10287000" y="15701962"/>
                </a:lnTo>
                <a:lnTo>
                  <a:pt x="0" y="15701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277" r="-261638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3" name="Group 3"/>
          <p:cNvGrpSpPr/>
          <p:nvPr/>
        </p:nvGrpSpPr>
        <p:grpSpPr>
          <a:xfrm>
            <a:off x="817218" y="1790700"/>
            <a:ext cx="14651381" cy="6870064"/>
            <a:chOff x="-6496447" y="962612"/>
            <a:chExt cx="21934141" cy="7186486"/>
          </a:xfrm>
        </p:grpSpPr>
        <p:sp>
          <p:nvSpPr>
            <p:cNvPr id="5" name="TextBox 5"/>
            <p:cNvSpPr txBox="1"/>
            <p:nvPr/>
          </p:nvSpPr>
          <p:spPr>
            <a:xfrm>
              <a:off x="-6496447" y="962612"/>
              <a:ext cx="21934141" cy="32032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hu-HU" sz="3200" dirty="0">
                <a:solidFill>
                  <a:srgbClr val="343434"/>
                </a:solidFill>
                <a:latin typeface="HK Grotesk Bold Bold"/>
              </a:endParaRPr>
            </a:p>
            <a:p>
              <a:pPr>
                <a:lnSpc>
                  <a:spcPct val="150000"/>
                </a:lnSpc>
              </a:pPr>
              <a:endParaRPr lang="hu-HU" sz="3200" dirty="0">
                <a:solidFill>
                  <a:srgbClr val="343434"/>
                </a:solidFill>
                <a:latin typeface="HK Grotesk Bold Bold"/>
              </a:endParaRPr>
            </a:p>
            <a:p>
              <a:pPr>
                <a:lnSpc>
                  <a:spcPct val="150000"/>
                </a:lnSpc>
              </a:pPr>
              <a:endParaRPr lang="hu-HU" sz="3200" dirty="0">
                <a:solidFill>
                  <a:srgbClr val="343434"/>
                </a:solidFill>
                <a:latin typeface="Calibri"/>
                <a:ea typeface="Calibri"/>
                <a:cs typeface="Calibri"/>
              </a:endParaRPr>
            </a:p>
            <a:p>
              <a:pPr marL="457200" indent="-4572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hu-HU" sz="4000" dirty="0">
                <a:solidFill>
                  <a:srgbClr val="343434"/>
                </a:solidFill>
                <a:latin typeface="HK Grotesk Bol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7682334"/>
              <a:ext cx="10820400" cy="466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40"/>
                </a:lnSpc>
              </a:pPr>
              <a:endParaRPr lang="en-US" sz="2600" dirty="0">
                <a:solidFill>
                  <a:srgbClr val="343434"/>
                </a:solidFill>
                <a:latin typeface="HK Grotesk Medium"/>
              </a:endParaRPr>
            </a:p>
          </p:txBody>
        </p:sp>
      </p:grp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2893652"/>
            <a:ext cx="12642855" cy="4985252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097E28E8-5003-9391-763B-393A9B9B07D6}"/>
              </a:ext>
            </a:extLst>
          </p:cNvPr>
          <p:cNvSpPr txBox="1"/>
          <p:nvPr/>
        </p:nvSpPr>
        <p:spPr>
          <a:xfrm>
            <a:off x="3084825" y="455015"/>
            <a:ext cx="1137138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hu-HU" sz="4800" dirty="0"/>
              <a:t>Íme a 6. kérdés amit be kell gépelni és meg kell válaszolni:</a:t>
            </a:r>
          </a:p>
        </p:txBody>
      </p:sp>
    </p:spTree>
    <p:extLst>
      <p:ext uri="{BB962C8B-B14F-4D97-AF65-F5344CB8AC3E}">
        <p14:creationId xmlns:p14="http://schemas.microsoft.com/office/powerpoint/2010/main" val="64491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FB6D7A-EC75-687A-396A-729CDC262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EC493AC4-8665-5007-749E-8B6B8E69E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893" y="952500"/>
            <a:ext cx="16680907" cy="484822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2EC3A629-C76B-7E86-87E2-58333397ED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" y="9105879"/>
            <a:ext cx="16443960" cy="449289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99EEC578-CB7E-F9E7-9E44-71BD6CFBE775}"/>
              </a:ext>
            </a:extLst>
          </p:cNvPr>
          <p:cNvSpPr txBox="1"/>
          <p:nvPr/>
        </p:nvSpPr>
        <p:spPr>
          <a:xfrm>
            <a:off x="609601" y="-190500"/>
            <a:ext cx="16909506" cy="93871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hu-HU" sz="5400" dirty="0">
                <a:solidFill>
                  <a:schemeClr val="accent2">
                    <a:lumMod val="75000"/>
                  </a:schemeClr>
                </a:solidFill>
                <a:latin typeface="HK Grotesk Bold"/>
              </a:rPr>
              <a:t>A következőkre figyelj!</a:t>
            </a:r>
          </a:p>
          <a:p>
            <a:pPr marL="457200" indent="-457200">
              <a:lnSpc>
                <a:spcPct val="150000"/>
              </a:lnSpc>
              <a:buFont typeface="Wingdings" panose="020B0604020202020204" pitchFamily="34" charset="0"/>
              <a:buChar char="q"/>
            </a:pPr>
            <a:r>
              <a:rPr lang="hu-HU" sz="3200" dirty="0">
                <a:latin typeface="HK Grotesk Bold"/>
              </a:rPr>
              <a:t>A fotó tökéletes minőségű legyen, egyedül szerepelj rajta, és mindössze mellkasig látszódj!</a:t>
            </a:r>
          </a:p>
          <a:p>
            <a:pPr marL="457200" indent="-457200">
              <a:lnSpc>
                <a:spcPct val="150000"/>
              </a:lnSpc>
              <a:buFont typeface="Wingdings" panose="020B0604020202020204" pitchFamily="34" charset="0"/>
              <a:buChar char="q"/>
            </a:pPr>
            <a:r>
              <a:rPr lang="hu-HU" sz="3200" dirty="0">
                <a:latin typeface="HK Grotesk Bold"/>
              </a:rPr>
              <a:t>Ne legyen egy évnél régebbi. A természetesség és a magabiztosság a fő cél.</a:t>
            </a:r>
          </a:p>
          <a:p>
            <a:pPr marL="457200" indent="-457200">
              <a:lnSpc>
                <a:spcPct val="150000"/>
              </a:lnSpc>
              <a:buFont typeface="Wingdings" panose="020B0604020202020204" pitchFamily="34" charset="0"/>
              <a:buChar char="q"/>
            </a:pPr>
            <a:r>
              <a:rPr lang="hu-HU" sz="3200" dirty="0">
                <a:latin typeface="HK Grotesk Bold"/>
              </a:rPr>
              <a:t>Fotó szemből, jól megvilágított helyen, mint a személyi igazolvány fotó.</a:t>
            </a:r>
            <a:endParaRPr lang="hu-HU" sz="3200" dirty="0">
              <a:latin typeface="HK Grotesk Bold" panose="020B0604020202020204" charset="-18"/>
            </a:endParaRPr>
          </a:p>
          <a:p>
            <a:pPr marL="457200" indent="-457200">
              <a:lnSpc>
                <a:spcPct val="150000"/>
              </a:lnSpc>
              <a:buFont typeface="Wingdings" panose="020B0604020202020204" pitchFamily="34" charset="0"/>
              <a:buChar char="q"/>
            </a:pPr>
            <a:r>
              <a:rPr lang="hu-HU" sz="3200" dirty="0">
                <a:latin typeface="HK Grotesk Bold"/>
              </a:rPr>
              <a:t>A </a:t>
            </a:r>
            <a:r>
              <a:rPr lang="hu-HU" sz="3200" dirty="0" err="1">
                <a:latin typeface="HK Grotesk Bold"/>
              </a:rPr>
              <a:t>tk</a:t>
            </a:r>
            <a:r>
              <a:rPr lang="hu-HU" sz="3200" dirty="0">
                <a:latin typeface="HK Grotesk Bold"/>
              </a:rPr>
              <a:t>. 7. oldal közepén levő  6 db kérdésre válaszolni kell. Minden kérdésre egész mondattal válaszolunk (8-10 szó), nem ugyanaz a válasz minden kérdésre!</a:t>
            </a:r>
            <a:endParaRPr lang="hu-HU" sz="2000" dirty="0"/>
          </a:p>
          <a:p>
            <a:pPr marL="457200" indent="-457200">
              <a:lnSpc>
                <a:spcPct val="150000"/>
              </a:lnSpc>
              <a:buFont typeface="Wingdings" panose="020B0604020202020204" pitchFamily="34" charset="0"/>
              <a:buChar char="q"/>
            </a:pPr>
            <a:r>
              <a:rPr lang="hu-HU" sz="3200" dirty="0">
                <a:latin typeface="HK Grotesk Bold"/>
              </a:rPr>
              <a:t>Használj ékezeteket!</a:t>
            </a:r>
            <a:endParaRPr lang="hu-HU" sz="3200" dirty="0">
              <a:latin typeface="HK Grotesk Bold" panose="020B0604020202020204" charset="-18"/>
            </a:endParaRPr>
          </a:p>
          <a:p>
            <a:pPr>
              <a:lnSpc>
                <a:spcPct val="200000"/>
              </a:lnSpc>
            </a:pPr>
            <a:r>
              <a:rPr lang="hu-HU" sz="4400" dirty="0">
                <a:solidFill>
                  <a:srgbClr val="002060"/>
                </a:solidFill>
                <a:latin typeface="HK Grotesk Bold"/>
              </a:rPr>
              <a:t>Határidő:</a:t>
            </a:r>
          </a:p>
          <a:p>
            <a:r>
              <a:rPr lang="hu-HU" sz="4400" dirty="0">
                <a:solidFill>
                  <a:srgbClr val="002060"/>
                </a:solidFill>
                <a:latin typeface="HK Grotesk Bold"/>
              </a:rPr>
              <a:t> </a:t>
            </a:r>
            <a:r>
              <a:rPr lang="hu-HU" sz="2800" dirty="0">
                <a:solidFill>
                  <a:srgbClr val="002060"/>
                </a:solidFill>
                <a:latin typeface="HK Grotesk Bold"/>
              </a:rPr>
              <a:t>El nem készült, vagy hiányos feladat esetén elégtelen kerül a Krétába! Ebben az esetben is be kell adni/ pótolni kell a feladatot! </a:t>
            </a:r>
          </a:p>
        </p:txBody>
      </p:sp>
    </p:spTree>
    <p:extLst>
      <p:ext uri="{BB962C8B-B14F-4D97-AF65-F5344CB8AC3E}">
        <p14:creationId xmlns:p14="http://schemas.microsoft.com/office/powerpoint/2010/main" val="2115259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7277" r="-261638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5058768D-64A3-BFB3-76B8-4FBAE0CFC829}"/>
              </a:ext>
            </a:extLst>
          </p:cNvPr>
          <p:cNvSpPr txBox="1"/>
          <p:nvPr/>
        </p:nvSpPr>
        <p:spPr>
          <a:xfrm>
            <a:off x="1905000" y="1117955"/>
            <a:ext cx="1531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800" dirty="0">
                <a:solidFill>
                  <a:schemeClr val="accent1">
                    <a:lumMod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Mi könnyíti meg az álommunka megszerzését?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5637E34-F30F-D6E5-4F9B-40E0A520EE54}"/>
              </a:ext>
            </a:extLst>
          </p:cNvPr>
          <p:cNvSpPr txBox="1"/>
          <p:nvPr/>
        </p:nvSpPr>
        <p:spPr>
          <a:xfrm>
            <a:off x="2895600" y="2473574"/>
            <a:ext cx="14097000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4000" dirty="0"/>
              <a:t>Önbizalom fejlesztése     </a:t>
            </a:r>
            <a:r>
              <a:rPr lang="hu-HU" sz="4000" dirty="0">
                <a:sym typeface="Wingdings" panose="05000000000000000000" pitchFamily="2" charset="2"/>
              </a:rPr>
              <a:t></a:t>
            </a:r>
            <a:r>
              <a:rPr lang="hu-HU" sz="4000" dirty="0"/>
              <a:t>Konkrét reális célkitűzések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80524EF-354F-A3A6-49B0-6B37A2DD0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4229100"/>
            <a:ext cx="14111105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56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7277" r="-261638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219200" y="1562100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4400" dirty="0">
                <a:solidFill>
                  <a:srgbClr val="C00000"/>
                </a:solidFill>
                <a:latin typeface="+mj-lt"/>
              </a:rPr>
              <a:t>Ha céljaink reálisak-&gt; </a:t>
            </a:r>
          </a:p>
          <a:p>
            <a:pPr>
              <a:lnSpc>
                <a:spcPct val="150000"/>
              </a:lnSpc>
            </a:pPr>
            <a:r>
              <a:rPr lang="hu-HU" sz="4400" dirty="0">
                <a:solidFill>
                  <a:srgbClr val="C00000"/>
                </a:solidFill>
                <a:latin typeface="+mj-lt"/>
              </a:rPr>
              <a:t>Dolgozunk érte -&gt; </a:t>
            </a:r>
          </a:p>
          <a:p>
            <a:pPr>
              <a:lnSpc>
                <a:spcPct val="150000"/>
              </a:lnSpc>
            </a:pPr>
            <a:r>
              <a:rPr lang="hu-HU" sz="4400" dirty="0">
                <a:solidFill>
                  <a:srgbClr val="C00000"/>
                </a:solidFill>
                <a:latin typeface="+mj-lt"/>
              </a:rPr>
              <a:t>Leküzdjük az akadályokat -&gt; </a:t>
            </a:r>
          </a:p>
          <a:p>
            <a:pPr>
              <a:lnSpc>
                <a:spcPct val="150000"/>
              </a:lnSpc>
            </a:pPr>
            <a:r>
              <a:rPr lang="hu-HU" sz="4400" dirty="0">
                <a:solidFill>
                  <a:srgbClr val="C00000"/>
                </a:solidFill>
                <a:latin typeface="+mj-lt"/>
              </a:rPr>
              <a:t>SIKERÉLMÉNY!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4648200" y="7429500"/>
            <a:ext cx="12573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4400" dirty="0">
                <a:solidFill>
                  <a:srgbClr val="C00000"/>
                </a:solidFill>
                <a:latin typeface="+mj-lt"/>
              </a:rPr>
              <a:t>A boldogság nem más, mint a haladás a céljaink felé!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200" y="686842"/>
            <a:ext cx="8601075" cy="57340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9607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743826" y="-4470481"/>
            <a:ext cx="10287000" cy="18745200"/>
          </a:xfrm>
          <a:custGeom>
            <a:avLst/>
            <a:gdLst/>
            <a:ahLst/>
            <a:cxnLst/>
            <a:rect l="l" t="t" r="r" b="b"/>
            <a:pathLst>
              <a:path w="10287000" h="15701962">
                <a:moveTo>
                  <a:pt x="0" y="0"/>
                </a:moveTo>
                <a:lnTo>
                  <a:pt x="10287000" y="0"/>
                </a:lnTo>
                <a:lnTo>
                  <a:pt x="10287000" y="15701962"/>
                </a:lnTo>
                <a:lnTo>
                  <a:pt x="0" y="15701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277" r="-261638"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546E2C1B-7044-7E85-2BAB-BDC12DB66370}"/>
              </a:ext>
            </a:extLst>
          </p:cNvPr>
          <p:cNvSpPr txBox="1"/>
          <p:nvPr/>
        </p:nvSpPr>
        <p:spPr>
          <a:xfrm>
            <a:off x="10058400" y="4170553"/>
            <a:ext cx="68961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>
                <a:solidFill>
                  <a:schemeClr val="accent6">
                    <a:lumMod val="50000"/>
                  </a:schemeClr>
                </a:solidFill>
                <a:latin typeface="Harlow Solid Italic" panose="04030604020F02020D02" pitchFamily="82" charset="0"/>
              </a:rPr>
              <a:t>Thomas</a:t>
            </a:r>
            <a:r>
              <a:rPr lang="hu-HU" sz="8800" dirty="0">
                <a:solidFill>
                  <a:schemeClr val="accent6">
                    <a:lumMod val="50000"/>
                  </a:schemeClr>
                </a:solidFill>
                <a:latin typeface="Harlow Solid Italic" panose="04030604020F02020D02" pitchFamily="82" charset="0"/>
              </a:rPr>
              <a:t> </a:t>
            </a:r>
            <a:r>
              <a:rPr lang="hu-HU" sz="3600" dirty="0" err="1">
                <a:solidFill>
                  <a:schemeClr val="accent6">
                    <a:lumMod val="50000"/>
                  </a:schemeClr>
                </a:solidFill>
                <a:latin typeface="Harlow Solid Italic" panose="04030604020F02020D02" pitchFamily="82" charset="0"/>
              </a:rPr>
              <a:t>Ava</a:t>
            </a:r>
            <a:r>
              <a:rPr lang="hu-HU" sz="5400" dirty="0">
                <a:solidFill>
                  <a:schemeClr val="accent6">
                    <a:lumMod val="50000"/>
                  </a:schemeClr>
                </a:solidFill>
                <a:latin typeface="Harlow Solid Italic" panose="04030604020F02020D02" pitchFamily="82" charset="0"/>
              </a:rPr>
              <a:t> </a:t>
            </a:r>
            <a:r>
              <a:rPr lang="hu-HU" sz="6000" dirty="0">
                <a:solidFill>
                  <a:schemeClr val="accent6">
                    <a:lumMod val="50000"/>
                  </a:schemeClr>
                </a:solidFill>
                <a:latin typeface="Harlow Solid Italic" panose="04030604020F02020D02" pitchFamily="82" charset="0"/>
              </a:rPr>
              <a:t>Edison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30F439C-4C37-C1CA-89D2-9F5099F07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0330" y="1084715"/>
            <a:ext cx="2723706" cy="3295071"/>
          </a:xfrm>
          <a:prstGeom prst="ellipse">
            <a:avLst/>
          </a:prstGeom>
          <a:ln w="82550" cap="rnd">
            <a:solidFill>
              <a:schemeClr val="accent6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F9AB8683-1DE9-AF34-49AB-952FDABC42AD}"/>
              </a:ext>
            </a:extLst>
          </p:cNvPr>
          <p:cNvSpPr txBox="1"/>
          <p:nvPr/>
        </p:nvSpPr>
        <p:spPr>
          <a:xfrm>
            <a:off x="3286625" y="6963476"/>
            <a:ext cx="1120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dirty="0">
                <a:solidFill>
                  <a:schemeClr val="accent3">
                    <a:lumMod val="50000"/>
                  </a:schemeClr>
                </a:solidFill>
                <a:latin typeface="Harlow Solid Italic" panose="04030604020F02020D02" pitchFamily="82" charset="0"/>
              </a:rPr>
              <a:t>Henry Ford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212C1E11-4019-AF4A-11C6-6ED51C0D9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529" y="6804362"/>
            <a:ext cx="2372470" cy="2738437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D821D96-A208-47A2-2FC3-A2693BD38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400" y="6535281"/>
            <a:ext cx="2743200" cy="3276600"/>
          </a:xfrm>
          <a:prstGeom prst="ellipse">
            <a:avLst/>
          </a:prstGeom>
          <a:ln w="101600" cap="rnd">
            <a:solidFill>
              <a:schemeClr val="accent1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EDD622EE-8F19-3888-F555-A39E765A6C02}"/>
              </a:ext>
            </a:extLst>
          </p:cNvPr>
          <p:cNvSpPr txBox="1"/>
          <p:nvPr/>
        </p:nvSpPr>
        <p:spPr>
          <a:xfrm>
            <a:off x="12659226" y="8322459"/>
            <a:ext cx="1120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dirty="0">
                <a:solidFill>
                  <a:schemeClr val="accent5">
                    <a:lumMod val="50000"/>
                  </a:schemeClr>
                </a:solidFill>
                <a:latin typeface="Harlow Solid Italic" panose="04030604020F02020D02" pitchFamily="82" charset="0"/>
              </a:rPr>
              <a:t>Brian </a:t>
            </a:r>
            <a:r>
              <a:rPr lang="hu-HU" sz="6000" dirty="0" err="1">
                <a:solidFill>
                  <a:schemeClr val="accent5">
                    <a:lumMod val="50000"/>
                  </a:schemeClr>
                </a:solidFill>
                <a:latin typeface="Harlow Solid Italic" panose="04030604020F02020D02" pitchFamily="82" charset="0"/>
              </a:rPr>
              <a:t>Tracy</a:t>
            </a:r>
            <a:endParaRPr lang="hu-HU" sz="6000" dirty="0">
              <a:solidFill>
                <a:schemeClr val="accent5">
                  <a:lumMod val="50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421F2359-C25D-438D-A269-8F94892F913C}"/>
              </a:ext>
            </a:extLst>
          </p:cNvPr>
          <p:cNvSpPr txBox="1"/>
          <p:nvPr/>
        </p:nvSpPr>
        <p:spPr>
          <a:xfrm>
            <a:off x="383004" y="359339"/>
            <a:ext cx="13958093" cy="52857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u-HU" sz="6600">
                <a:solidFill>
                  <a:schemeClr val="accent3">
                    <a:lumMod val="50000"/>
                  </a:schemeClr>
                </a:solidFill>
                <a:latin typeface="Grotesque"/>
              </a:rPr>
              <a:t>Szorgalmi feladat: </a:t>
            </a:r>
            <a:r>
              <a:rPr lang="hu-HU" sz="6600" err="1">
                <a:solidFill>
                  <a:schemeClr val="accent3">
                    <a:lumMod val="50000"/>
                  </a:schemeClr>
                </a:solidFill>
                <a:latin typeface="Grotesque"/>
              </a:rPr>
              <a:t>tk</a:t>
            </a:r>
            <a:r>
              <a:rPr lang="hu-HU" sz="6600" dirty="0">
                <a:solidFill>
                  <a:schemeClr val="accent3">
                    <a:lumMod val="50000"/>
                  </a:schemeClr>
                </a:solidFill>
                <a:latin typeface="Grotesque"/>
              </a:rPr>
              <a:t>. 7. oldal/ </a:t>
            </a:r>
            <a:r>
              <a:rPr lang="hu-HU" sz="6600" err="1">
                <a:solidFill>
                  <a:schemeClr val="accent3">
                    <a:lumMod val="50000"/>
                  </a:schemeClr>
                </a:solidFill>
                <a:latin typeface="Grotesque"/>
              </a:rPr>
              <a:t>b.</a:t>
            </a:r>
            <a:r>
              <a:rPr lang="hu-HU" sz="6600" dirty="0">
                <a:solidFill>
                  <a:schemeClr val="accent3">
                    <a:lumMod val="50000"/>
                  </a:schemeClr>
                </a:solidFill>
                <a:latin typeface="Grotesque"/>
              </a:rPr>
              <a:t> feladat</a:t>
            </a:r>
          </a:p>
          <a:p>
            <a:endParaRPr lang="hu-HU" sz="3200" dirty="0">
              <a:solidFill>
                <a:schemeClr val="accent3">
                  <a:lumMod val="50000"/>
                </a:schemeClr>
              </a:solidFill>
              <a:latin typeface="Grotesque" panose="020F0502020204030204" pitchFamily="34" charset="0"/>
            </a:endParaRP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hu-HU" sz="4400" dirty="0">
                <a:solidFill>
                  <a:schemeClr val="accent3">
                    <a:lumMod val="50000"/>
                  </a:schemeClr>
                </a:solidFill>
                <a:latin typeface="Grotesque" panose="020F0502020204030204" pitchFamily="34" charset="0"/>
              </a:rPr>
              <a:t>Mikor és hol éltek?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hu-HU" sz="4400" dirty="0">
                <a:solidFill>
                  <a:schemeClr val="accent3">
                    <a:lumMod val="50000"/>
                  </a:schemeClr>
                </a:solidFill>
                <a:latin typeface="Grotesque" panose="020F0502020204030204" pitchFamily="34" charset="0"/>
              </a:rPr>
              <a:t>Milyen volt az életútjuk?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r>
              <a:rPr lang="hu-HU" sz="4400" dirty="0">
                <a:solidFill>
                  <a:schemeClr val="accent3">
                    <a:lumMod val="50000"/>
                  </a:schemeClr>
                </a:solidFill>
                <a:latin typeface="Grotesque" panose="020F0502020204030204" pitchFamily="34" charset="0"/>
              </a:rPr>
              <a:t>Miben voltak sikeresek?</a:t>
            </a:r>
          </a:p>
          <a:p>
            <a:pPr marL="857250" indent="-857250">
              <a:buFont typeface="Wingdings" panose="05000000000000000000" pitchFamily="2" charset="2"/>
              <a:buChar char="ü"/>
            </a:pPr>
            <a:endParaRPr lang="hu-HU" sz="4400" dirty="0">
              <a:solidFill>
                <a:schemeClr val="accent3">
                  <a:lumMod val="50000"/>
                </a:schemeClr>
              </a:solidFill>
              <a:latin typeface="Grotesque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06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7277" r="-261638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F7217D-C3AA-6F06-6A76-A8196F83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2628900"/>
            <a:ext cx="11125200" cy="18669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u-HU" sz="4800" dirty="0"/>
              <a:t>A helyi </a:t>
            </a:r>
            <a:r>
              <a:rPr lang="hu-HU" sz="4800" dirty="0" err="1"/>
              <a:t>munkakerőpiac</a:t>
            </a:r>
            <a:r>
              <a:rPr lang="hu-HU" sz="4800" dirty="0"/>
              <a:t> és mobilitás</a:t>
            </a:r>
          </a:p>
        </p:txBody>
      </p:sp>
    </p:spTree>
    <p:extLst>
      <p:ext uri="{BB962C8B-B14F-4D97-AF65-F5344CB8AC3E}">
        <p14:creationId xmlns:p14="http://schemas.microsoft.com/office/powerpoint/2010/main" val="4282725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7277" r="-261638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755C9D68-0FDF-A4D7-C2DA-3F466956B66C}"/>
              </a:ext>
            </a:extLst>
          </p:cNvPr>
          <p:cNvSpPr txBox="1"/>
          <p:nvPr/>
        </p:nvSpPr>
        <p:spPr>
          <a:xfrm>
            <a:off x="1828800" y="1409700"/>
            <a:ext cx="117348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u-HU" sz="4800" b="1" dirty="0"/>
              <a:t>Helyi munkaerőpiac ismerete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8B880B5-FA23-ED7D-F150-B556CE8C1FE8}"/>
              </a:ext>
            </a:extLst>
          </p:cNvPr>
          <p:cNvSpPr txBox="1"/>
          <p:nvPr/>
        </p:nvSpPr>
        <p:spPr>
          <a:xfrm>
            <a:off x="1524000" y="2857500"/>
            <a:ext cx="131826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hu-HU" sz="3200" dirty="0"/>
              <a:t>Soroljunk fel éttermeket Sárváron!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hu-HU" sz="3200" dirty="0"/>
              <a:t>Milyen szállodákat ismerünk Sárváron</a:t>
            </a:r>
            <a:r>
              <a:rPr lang="hu-HU" sz="2800" dirty="0"/>
              <a:t>?</a:t>
            </a:r>
          </a:p>
          <a:p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6E6A2E5F-B917-0A9F-A0CC-663A1AA75C83}"/>
              </a:ext>
            </a:extLst>
          </p:cNvPr>
          <p:cNvSpPr txBox="1"/>
          <p:nvPr/>
        </p:nvSpPr>
        <p:spPr>
          <a:xfrm>
            <a:off x="1524000" y="5143500"/>
            <a:ext cx="14782800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u-HU" sz="3600" dirty="0"/>
              <a:t>Honnan tudhatjuk milyen üres álláshelyek vannak lakóhelyünkön?</a:t>
            </a:r>
          </a:p>
          <a:p>
            <a:pPr marL="571500" indent="-571500">
              <a:buFont typeface="Arial,Sans-Serif"/>
              <a:buChar char="•"/>
            </a:pPr>
            <a:r>
              <a:rPr lang="hu-HU" sz="3600" dirty="0">
                <a:latin typeface="Arial"/>
                <a:cs typeface="Arial"/>
                <a:hlinkClick r:id="rId3"/>
              </a:rPr>
              <a:t>Sárvári Járási Hivatal Foglalkoztatási Osztály</a:t>
            </a:r>
            <a:endParaRPr lang="en-US" sz="3600">
              <a:latin typeface="Calibri"/>
              <a:ea typeface="Calibri"/>
              <a:cs typeface="Calibri"/>
            </a:endParaRPr>
          </a:p>
          <a:p>
            <a:pPr marL="571500" indent="-571500">
              <a:buFont typeface="Arial,Sans-Serif"/>
              <a:buChar char="•"/>
            </a:pPr>
            <a:r>
              <a:rPr lang="hu-HU" sz="3600" dirty="0">
                <a:latin typeface="Arial"/>
                <a:cs typeface="Arial"/>
                <a:hlinkClick r:id="rId3"/>
              </a:rPr>
              <a:t>Önkormányzat</a:t>
            </a:r>
            <a:endParaRPr lang="hu-HU"/>
          </a:p>
          <a:p>
            <a:r>
              <a:rPr lang="hu-HU" sz="3600" dirty="0"/>
              <a:t>Honnan tudhatják az iskolák milyen szakmákra kell képezni szakembereket?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3600" b="0" i="0" u="sng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3"/>
              </a:rPr>
              <a:t>VMKIK Vas Megyei Kereskedelmi és Iparkamara</a:t>
            </a:r>
          </a:p>
          <a:p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2882413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114800" y="-4152900"/>
            <a:ext cx="10287000" cy="18516600"/>
          </a:xfrm>
          <a:custGeom>
            <a:avLst/>
            <a:gdLst/>
            <a:ahLst/>
            <a:cxnLst/>
            <a:rect l="l" t="t" r="r" b="b"/>
            <a:pathLst>
              <a:path w="10287000" h="15701962">
                <a:moveTo>
                  <a:pt x="0" y="0"/>
                </a:moveTo>
                <a:lnTo>
                  <a:pt x="10287000" y="0"/>
                </a:lnTo>
                <a:lnTo>
                  <a:pt x="10287000" y="15701962"/>
                </a:lnTo>
                <a:lnTo>
                  <a:pt x="0" y="15701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277" r="-261638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3" name="Group 3"/>
          <p:cNvGrpSpPr/>
          <p:nvPr/>
        </p:nvGrpSpPr>
        <p:grpSpPr>
          <a:xfrm>
            <a:off x="817219" y="1790700"/>
            <a:ext cx="11582400" cy="6870064"/>
            <a:chOff x="-6496446" y="962612"/>
            <a:chExt cx="17339662" cy="7186486"/>
          </a:xfrm>
        </p:grpSpPr>
        <p:sp>
          <p:nvSpPr>
            <p:cNvPr id="5" name="TextBox 5"/>
            <p:cNvSpPr txBox="1"/>
            <p:nvPr/>
          </p:nvSpPr>
          <p:spPr>
            <a:xfrm>
              <a:off x="-6496446" y="962612"/>
              <a:ext cx="17339662" cy="61170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hu-HU" sz="4000" dirty="0">
                <a:solidFill>
                  <a:srgbClr val="343434"/>
                </a:solidFill>
                <a:latin typeface="HK Grotesk Bold Bold"/>
              </a:endParaRPr>
            </a:p>
            <a:p>
              <a:pPr marL="457200" indent="-4572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hu-HU" sz="4000" dirty="0">
                <a:solidFill>
                  <a:srgbClr val="343434"/>
                </a:solidFill>
                <a:latin typeface="HK Grotesk Bold Bold"/>
              </a:endParaRPr>
            </a:p>
            <a:p>
              <a:pPr marL="457200" indent="-4572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hu-HU" sz="4000" dirty="0">
                <a:solidFill>
                  <a:srgbClr val="343434"/>
                </a:solidFill>
                <a:latin typeface="HK Grotesk Bold Bold"/>
              </a:endParaRPr>
            </a:p>
            <a:p>
              <a:pPr marL="457200" indent="-4572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hu-HU" sz="4000" dirty="0">
                <a:solidFill>
                  <a:srgbClr val="343434"/>
                </a:solidFill>
                <a:latin typeface="HK Grotesk Bold Bold"/>
              </a:endParaRPr>
            </a:p>
            <a:p>
              <a:pPr marL="457200" indent="-457200">
                <a:lnSpc>
                  <a:spcPts val="4200"/>
                </a:lnSpc>
                <a:buFont typeface="Arial" panose="020B0604020202020204" pitchFamily="34" charset="0"/>
                <a:buChar char="•"/>
              </a:pPr>
              <a:endParaRPr lang="hu-HU" sz="3500" dirty="0">
                <a:solidFill>
                  <a:srgbClr val="343434"/>
                </a:solidFill>
                <a:latin typeface="HK Grotesk Bold Bold"/>
              </a:endParaRPr>
            </a:p>
            <a:p>
              <a:pPr marL="457200" indent="-457200">
                <a:lnSpc>
                  <a:spcPts val="4200"/>
                </a:lnSpc>
                <a:buFont typeface="Arial" panose="020B0604020202020204" pitchFamily="34" charset="0"/>
                <a:buChar char="•"/>
              </a:pPr>
              <a:endParaRPr lang="hu-HU" sz="3500" dirty="0">
                <a:solidFill>
                  <a:srgbClr val="343434"/>
                </a:solidFill>
                <a:latin typeface="HK Grotesk Bold Bold"/>
              </a:endParaRPr>
            </a:p>
            <a:p>
              <a:pPr marL="457200" indent="-457200">
                <a:lnSpc>
                  <a:spcPts val="4200"/>
                </a:lnSpc>
                <a:buFont typeface="Arial" panose="020B0604020202020204" pitchFamily="34" charset="0"/>
                <a:buChar char="•"/>
              </a:pPr>
              <a:endParaRPr lang="hu-HU" sz="3500" dirty="0">
                <a:solidFill>
                  <a:srgbClr val="343434"/>
                </a:solidFill>
                <a:latin typeface="HK Grotesk Bold Bold"/>
              </a:endParaRPr>
            </a:p>
            <a:p>
              <a:pPr algn="r">
                <a:lnSpc>
                  <a:spcPts val="4200"/>
                </a:lnSpc>
              </a:pPr>
              <a:endParaRPr lang="en-US" sz="3500" dirty="0">
                <a:solidFill>
                  <a:srgbClr val="343434"/>
                </a:solidFill>
                <a:latin typeface="HK Grotesk Bold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7682334"/>
              <a:ext cx="10820400" cy="466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40"/>
                </a:lnSpc>
              </a:pPr>
              <a:endParaRPr lang="en-US" sz="2600" dirty="0">
                <a:solidFill>
                  <a:srgbClr val="343434"/>
                </a:solidFill>
                <a:latin typeface="HK Grotesk Medium"/>
              </a:endParaRPr>
            </a:p>
          </p:txBody>
        </p:sp>
      </p:grpSp>
      <p:pic>
        <p:nvPicPr>
          <p:cNvPr id="7" name="Kép 6">
            <a:extLst>
              <a:ext uri="{FF2B5EF4-FFF2-40B4-BE49-F238E27FC236}">
                <a16:creationId xmlns:a16="http://schemas.microsoft.com/office/drawing/2014/main" id="{22563E98-05E1-7443-0E12-DC9529CFB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956196"/>
            <a:ext cx="15591347" cy="6979556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565F2FEC-178C-F92B-CBCA-A1F8216F0A5B}"/>
              </a:ext>
            </a:extLst>
          </p:cNvPr>
          <p:cNvSpPr txBox="1"/>
          <p:nvPr/>
        </p:nvSpPr>
        <p:spPr>
          <a:xfrm>
            <a:off x="1676400" y="876300"/>
            <a:ext cx="937260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chemeClr val="accent3">
                    <a:lumMod val="50000"/>
                  </a:schemeClr>
                </a:solidFill>
                <a:latin typeface="Grotesque" panose="020F0502020204030204" pitchFamily="34" charset="0"/>
              </a:rPr>
              <a:t>Feladat: tk. 8. oldal 2. feladat</a:t>
            </a:r>
          </a:p>
          <a:p>
            <a:endParaRPr lang="hu-HU" sz="3200" dirty="0">
              <a:solidFill>
                <a:schemeClr val="accent3">
                  <a:lumMod val="50000"/>
                </a:schemeClr>
              </a:solidFill>
              <a:latin typeface="Grotesque" panose="020F0502020204030204" pitchFamily="34" charset="0"/>
            </a:endParaRPr>
          </a:p>
          <a:p>
            <a:r>
              <a:rPr lang="hu-HU" sz="3200" dirty="0">
                <a:solidFill>
                  <a:schemeClr val="accent3">
                    <a:lumMod val="50000"/>
                  </a:schemeClr>
                </a:solidFill>
                <a:latin typeface="Grotesque" panose="020F0502020204030204" pitchFamily="34" charset="0"/>
                <a:hlinkClick r:id="rId4"/>
              </a:rPr>
              <a:t>https://vmkik.hu/</a:t>
            </a:r>
            <a:endParaRPr lang="hu-HU" sz="3200" dirty="0">
              <a:solidFill>
                <a:schemeClr val="accent3">
                  <a:lumMod val="50000"/>
                </a:schemeClr>
              </a:solidFill>
              <a:latin typeface="Grotesque" panose="020F0502020204030204" pitchFamily="34" charset="0"/>
            </a:endParaRPr>
          </a:p>
          <a:p>
            <a:endParaRPr lang="hu-HU" sz="3200" dirty="0">
              <a:solidFill>
                <a:schemeClr val="accent3">
                  <a:lumMod val="50000"/>
                </a:schemeClr>
              </a:solidFill>
              <a:latin typeface="Grotesque" panose="020F0502020204030204" pitchFamily="34" charset="0"/>
            </a:endParaRPr>
          </a:p>
          <a:p>
            <a:endParaRPr lang="hu-HU" sz="900" dirty="0">
              <a:solidFill>
                <a:schemeClr val="accent3">
                  <a:lumMod val="50000"/>
                </a:schemeClr>
              </a:solidFill>
              <a:latin typeface="Grotesque" panose="020F0502020204030204" pitchFamily="34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6805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7277" r="-261638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66FC7B09-DFA9-14DC-FF29-E1EB255195EA}"/>
              </a:ext>
            </a:extLst>
          </p:cNvPr>
          <p:cNvSpPr txBox="1"/>
          <p:nvPr/>
        </p:nvSpPr>
        <p:spPr>
          <a:xfrm>
            <a:off x="1995442" y="1045299"/>
            <a:ext cx="1173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800" b="1" dirty="0"/>
              <a:t>Mobilitás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B9311461-1E15-F3E6-4987-EA0036429BA2}"/>
              </a:ext>
            </a:extLst>
          </p:cNvPr>
          <p:cNvSpPr txBox="1"/>
          <p:nvPr/>
        </p:nvSpPr>
        <p:spPr>
          <a:xfrm>
            <a:off x="1995442" y="2324100"/>
            <a:ext cx="685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Mobilitás= munkaerő áramlása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hu-HU" sz="3200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BD53A700-829D-7A3E-E5C9-C3890FE3F0A8}"/>
              </a:ext>
            </a:extLst>
          </p:cNvPr>
          <p:cNvSpPr txBox="1"/>
          <p:nvPr/>
        </p:nvSpPr>
        <p:spPr>
          <a:xfrm>
            <a:off x="838200" y="4152900"/>
            <a:ext cx="80772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3200" dirty="0"/>
          </a:p>
          <a:p>
            <a:r>
              <a:rPr lang="hu-HU" sz="4000" b="1" u="sng" dirty="0"/>
              <a:t>Belső mobilitás- országhatáron belüli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3600" dirty="0"/>
              <a:t>Magyarországon alacsony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3600" dirty="0"/>
              <a:t>Ösztönzés: pl.: saját busz járat, gépjármű támogatás, szolgálati lakás</a:t>
            </a:r>
          </a:p>
          <a:p>
            <a:endParaRPr lang="hu-HU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hu-HU" sz="32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DBCF21D2-4789-A07B-5D5C-EB725CA28940}"/>
              </a:ext>
            </a:extLst>
          </p:cNvPr>
          <p:cNvSpPr txBox="1"/>
          <p:nvPr/>
        </p:nvSpPr>
        <p:spPr>
          <a:xfrm>
            <a:off x="9601200" y="4152900"/>
            <a:ext cx="78486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3200" dirty="0"/>
          </a:p>
          <a:p>
            <a:r>
              <a:rPr lang="hu-HU" sz="4000" b="1" u="sng" dirty="0"/>
              <a:t>Külső mobilitás- országok közötti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600" dirty="0"/>
              <a:t>Iskola- Erasmus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600" dirty="0"/>
              <a:t>EU-ban szabad munkaerőáramlás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600" dirty="0"/>
              <a:t>Külföldi munkavállalás: Ausztria, Németország, Skócia, Írország, Svájc….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hu-HU" sz="3200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90F40728-3488-D8A8-159F-22A6C9CD1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200" y="419100"/>
            <a:ext cx="7391400" cy="330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832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525861">
            <a:off x="8777887" y="-2612009"/>
            <a:ext cx="13709384" cy="13709384"/>
          </a:xfrm>
          <a:custGeom>
            <a:avLst/>
            <a:gdLst/>
            <a:ahLst/>
            <a:cxnLst/>
            <a:rect l="l" t="t" r="r" b="b"/>
            <a:pathLst>
              <a:path w="13709384" h="13709384">
                <a:moveTo>
                  <a:pt x="0" y="0"/>
                </a:moveTo>
                <a:lnTo>
                  <a:pt x="13709384" y="0"/>
                </a:lnTo>
                <a:lnTo>
                  <a:pt x="13709384" y="13709384"/>
                </a:lnTo>
                <a:lnTo>
                  <a:pt x="0" y="137093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3" name="Freeform 3"/>
          <p:cNvSpPr/>
          <p:nvPr/>
        </p:nvSpPr>
        <p:spPr>
          <a:xfrm flipH="1">
            <a:off x="10338079" y="2391679"/>
            <a:ext cx="1475610" cy="665240"/>
          </a:xfrm>
          <a:custGeom>
            <a:avLst/>
            <a:gdLst/>
            <a:ahLst/>
            <a:cxnLst/>
            <a:rect l="l" t="t" r="r" b="b"/>
            <a:pathLst>
              <a:path w="1475610" h="665240">
                <a:moveTo>
                  <a:pt x="1475609" y="0"/>
                </a:moveTo>
                <a:lnTo>
                  <a:pt x="0" y="0"/>
                </a:lnTo>
                <a:lnTo>
                  <a:pt x="0" y="665240"/>
                </a:lnTo>
                <a:lnTo>
                  <a:pt x="1475609" y="665240"/>
                </a:lnTo>
                <a:lnTo>
                  <a:pt x="147560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4" name="TextBox 4"/>
          <p:cNvSpPr txBox="1"/>
          <p:nvPr/>
        </p:nvSpPr>
        <p:spPr>
          <a:xfrm>
            <a:off x="10405952" y="2497678"/>
            <a:ext cx="1339863" cy="405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2E2E2E"/>
                </a:solidFill>
                <a:latin typeface="Montserrat Classic Bold"/>
              </a:rPr>
              <a:t>2020</a:t>
            </a:r>
          </a:p>
        </p:txBody>
      </p:sp>
      <p:sp>
        <p:nvSpPr>
          <p:cNvPr id="6" name="Freeform 6"/>
          <p:cNvSpPr/>
          <p:nvPr/>
        </p:nvSpPr>
        <p:spPr>
          <a:xfrm flipH="1">
            <a:off x="10338079" y="4810880"/>
            <a:ext cx="1475610" cy="665240"/>
          </a:xfrm>
          <a:custGeom>
            <a:avLst/>
            <a:gdLst/>
            <a:ahLst/>
            <a:cxnLst/>
            <a:rect l="l" t="t" r="r" b="b"/>
            <a:pathLst>
              <a:path w="1475610" h="665240">
                <a:moveTo>
                  <a:pt x="1475609" y="0"/>
                </a:moveTo>
                <a:lnTo>
                  <a:pt x="0" y="0"/>
                </a:lnTo>
                <a:lnTo>
                  <a:pt x="0" y="665240"/>
                </a:lnTo>
                <a:lnTo>
                  <a:pt x="1475609" y="665240"/>
                </a:lnTo>
                <a:lnTo>
                  <a:pt x="147560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7" name="TextBox 7"/>
          <p:cNvSpPr txBox="1"/>
          <p:nvPr/>
        </p:nvSpPr>
        <p:spPr>
          <a:xfrm>
            <a:off x="10405952" y="4916879"/>
            <a:ext cx="1339863" cy="405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2E2E2E"/>
                </a:solidFill>
                <a:latin typeface="Montserrat Classic Bold"/>
              </a:rPr>
              <a:t>2021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10338079" y="7230081"/>
            <a:ext cx="1475610" cy="665240"/>
          </a:xfrm>
          <a:custGeom>
            <a:avLst/>
            <a:gdLst/>
            <a:ahLst/>
            <a:cxnLst/>
            <a:rect l="l" t="t" r="r" b="b"/>
            <a:pathLst>
              <a:path w="1475610" h="665240">
                <a:moveTo>
                  <a:pt x="1475609" y="0"/>
                </a:moveTo>
                <a:lnTo>
                  <a:pt x="0" y="0"/>
                </a:lnTo>
                <a:lnTo>
                  <a:pt x="0" y="665240"/>
                </a:lnTo>
                <a:lnTo>
                  <a:pt x="1475609" y="665240"/>
                </a:lnTo>
                <a:lnTo>
                  <a:pt x="147560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0" name="TextBox 10"/>
          <p:cNvSpPr txBox="1"/>
          <p:nvPr/>
        </p:nvSpPr>
        <p:spPr>
          <a:xfrm>
            <a:off x="10405952" y="7336080"/>
            <a:ext cx="1339863" cy="405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2E2E2E"/>
                </a:solidFill>
                <a:latin typeface="Montserrat Classic Bold"/>
              </a:rPr>
              <a:t>2022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5652" y="222219"/>
            <a:ext cx="104013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hu-HU" sz="5400" dirty="0">
                <a:solidFill>
                  <a:schemeClr val="accent3">
                    <a:lumMod val="50000"/>
                  </a:schemeClr>
                </a:solidFill>
                <a:latin typeface="Grotesque" panose="020F0502020204030204" pitchFamily="34" charset="0"/>
              </a:rPr>
              <a:t>Feladat: tk. 9. oldal 3-5. feladat</a:t>
            </a:r>
          </a:p>
        </p:txBody>
      </p:sp>
      <p:sp>
        <p:nvSpPr>
          <p:cNvPr id="14" name="Freeform 14"/>
          <p:cNvSpPr/>
          <p:nvPr/>
        </p:nvSpPr>
        <p:spPr>
          <a:xfrm rot="8532740" flipH="1">
            <a:off x="-2703495" y="7048838"/>
            <a:ext cx="6729406" cy="5469172"/>
          </a:xfrm>
          <a:custGeom>
            <a:avLst/>
            <a:gdLst/>
            <a:ahLst/>
            <a:cxnLst/>
            <a:rect l="l" t="t" r="r" b="b"/>
            <a:pathLst>
              <a:path w="6729406" h="5469172">
                <a:moveTo>
                  <a:pt x="6729406" y="0"/>
                </a:moveTo>
                <a:lnTo>
                  <a:pt x="0" y="0"/>
                </a:lnTo>
                <a:lnTo>
                  <a:pt x="0" y="5469172"/>
                </a:lnTo>
                <a:lnTo>
                  <a:pt x="6729406" y="5469172"/>
                </a:lnTo>
                <a:lnTo>
                  <a:pt x="6729406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E827EE8E-3E2E-0FC7-CE40-B72936C88E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694" y="1808837"/>
            <a:ext cx="17104337" cy="809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97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3F9819BF-1C21-22EA-0EDE-B3BEB09BDA7A}"/>
              </a:ext>
            </a:extLst>
          </p:cNvPr>
          <p:cNvSpPr txBox="1"/>
          <p:nvPr/>
        </p:nvSpPr>
        <p:spPr>
          <a:xfrm>
            <a:off x="946404" y="6027205"/>
            <a:ext cx="6853590" cy="319437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D1715A08-7D04-C6CA-2E21-CB7228D7A5C1}"/>
              </a:ext>
            </a:extLst>
          </p:cNvPr>
          <p:cNvSpPr txBox="1"/>
          <p:nvPr/>
        </p:nvSpPr>
        <p:spPr>
          <a:xfrm>
            <a:off x="2781946" y="3390900"/>
            <a:ext cx="12381854" cy="525235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571500" indent="-2286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Sok a </a:t>
            </a:r>
            <a:r>
              <a:rPr lang="en-US" sz="3200" dirty="0" err="1"/>
              <a:t>hiányszakma</a:t>
            </a:r>
            <a:endParaRPr lang="en-US" sz="3200" dirty="0"/>
          </a:p>
          <a:p>
            <a:pPr marL="571500" indent="-2286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err="1"/>
              <a:t>Technológia</a:t>
            </a:r>
            <a:r>
              <a:rPr lang="en-US" sz="3200" dirty="0"/>
              <a:t> </a:t>
            </a:r>
            <a:r>
              <a:rPr lang="en-US" sz="3200" err="1"/>
              <a:t>rohamosan</a:t>
            </a:r>
            <a:r>
              <a:rPr lang="en-US" sz="3200" dirty="0"/>
              <a:t> </a:t>
            </a:r>
            <a:r>
              <a:rPr lang="en-US" sz="3200" err="1"/>
              <a:t>fejlődik</a:t>
            </a:r>
            <a:r>
              <a:rPr lang="en-US" sz="3200" dirty="0"/>
              <a:t>- </a:t>
            </a:r>
            <a:r>
              <a:rPr lang="en-US" sz="3200" err="1"/>
              <a:t>új</a:t>
            </a:r>
            <a:r>
              <a:rPr lang="en-US" sz="3200" dirty="0"/>
              <a:t> </a:t>
            </a:r>
            <a:r>
              <a:rPr lang="en-US" sz="3200" err="1"/>
              <a:t>munkakörök</a:t>
            </a:r>
            <a:r>
              <a:rPr lang="en-US" sz="3200" dirty="0"/>
              <a:t> </a:t>
            </a:r>
            <a:r>
              <a:rPr lang="en-US" sz="3200" err="1"/>
              <a:t>jönnek</a:t>
            </a:r>
            <a:r>
              <a:rPr lang="en-US" sz="3200" dirty="0"/>
              <a:t> </a:t>
            </a:r>
            <a:r>
              <a:rPr lang="en-US" sz="3200" err="1"/>
              <a:t>létre</a:t>
            </a:r>
            <a:endParaRPr lang="en-US" sz="3200"/>
          </a:p>
          <a:p>
            <a:pPr marL="571500" indent="-2286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Az </a:t>
            </a:r>
            <a:r>
              <a:rPr lang="en-US" sz="3200" dirty="0" err="1"/>
              <a:t>iskolai</a:t>
            </a:r>
            <a:r>
              <a:rPr lang="en-US" sz="3200" dirty="0"/>
              <a:t> </a:t>
            </a:r>
            <a:r>
              <a:rPr lang="en-US" sz="3200" dirty="0" err="1"/>
              <a:t>tananyag</a:t>
            </a:r>
            <a:r>
              <a:rPr lang="en-US" sz="3200" dirty="0"/>
              <a:t> </a:t>
            </a:r>
            <a:r>
              <a:rPr lang="en-US" sz="3200" dirty="0" err="1"/>
              <a:t>folyamatosan</a:t>
            </a:r>
            <a:r>
              <a:rPr lang="en-US" sz="3200" dirty="0"/>
              <a:t> </a:t>
            </a:r>
            <a:r>
              <a:rPr lang="en-US" sz="3200" dirty="0" err="1"/>
              <a:t>megújul</a:t>
            </a:r>
            <a:r>
              <a:rPr lang="en-US" sz="3200" dirty="0"/>
              <a:t> </a:t>
            </a:r>
            <a:r>
              <a:rPr lang="en-US" sz="3200" dirty="0" err="1"/>
              <a:t>fentiek</a:t>
            </a:r>
            <a:r>
              <a:rPr lang="en-US" sz="3200" dirty="0"/>
              <a:t> </a:t>
            </a:r>
            <a:r>
              <a:rPr lang="en-US" sz="3200" dirty="0" err="1"/>
              <a:t>miatt</a:t>
            </a:r>
            <a:endParaRPr lang="en-US" sz="3200" dirty="0"/>
          </a:p>
          <a:p>
            <a:pPr marL="571500" indent="-2286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/>
              <a:t>Szakmai</a:t>
            </a:r>
            <a:r>
              <a:rPr lang="en-US" sz="3200" dirty="0"/>
              <a:t> </a:t>
            </a:r>
            <a:r>
              <a:rPr lang="en-US" sz="3200" dirty="0" err="1"/>
              <a:t>gyakorlat</a:t>
            </a:r>
            <a:r>
              <a:rPr lang="en-US" sz="3200" dirty="0"/>
              <a:t>!</a:t>
            </a:r>
          </a:p>
          <a:p>
            <a:pPr marL="342900">
              <a:lnSpc>
                <a:spcPct val="200000"/>
              </a:lnSpc>
              <a:spcAft>
                <a:spcPts val="600"/>
              </a:spcAft>
            </a:pPr>
            <a:endParaRPr lang="en-US" sz="3200" dirty="0">
              <a:solidFill>
                <a:srgbClr val="000000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700" dirty="0">
              <a:solidFill>
                <a:schemeClr val="bg1"/>
              </a:solidFill>
            </a:endParaRP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E93ACF98-C94C-976E-FD0E-695C2060BD1F}"/>
              </a:ext>
            </a:extLst>
          </p:cNvPr>
          <p:cNvSpPr txBox="1"/>
          <p:nvPr/>
        </p:nvSpPr>
        <p:spPr>
          <a:xfrm>
            <a:off x="1858598" y="1638300"/>
            <a:ext cx="14829202" cy="101566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6000" dirty="0">
                <a:solidFill>
                  <a:schemeClr val="bg1"/>
                </a:solidFill>
              </a:rPr>
              <a:t>A szakképzés  szerepe</a:t>
            </a:r>
          </a:p>
        </p:txBody>
      </p:sp>
    </p:spTree>
    <p:extLst>
      <p:ext uri="{BB962C8B-B14F-4D97-AF65-F5344CB8AC3E}">
        <p14:creationId xmlns:p14="http://schemas.microsoft.com/office/powerpoint/2010/main" val="4280119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39635-B6C4-0AE1-8379-3507DBCAC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zakképzés 4.0 | Békéscsabai SZC Nemes Tihamér Technikum és Kollégium |  GSZI |">
            <a:extLst>
              <a:ext uri="{FF2B5EF4-FFF2-40B4-BE49-F238E27FC236}">
                <a16:creationId xmlns:a16="http://schemas.microsoft.com/office/drawing/2014/main" id="{D7ABB008-ABA3-494A-DFEE-946EB1F602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091"/>
          <a:stretch/>
        </p:blipFill>
        <p:spPr bwMode="auto">
          <a:xfrm>
            <a:off x="9677400" y="1342637"/>
            <a:ext cx="7389847" cy="1737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8FE2873A-D3C0-50EC-A114-D5C4348F2FD1}"/>
              </a:ext>
            </a:extLst>
          </p:cNvPr>
          <p:cNvSpPr txBox="1"/>
          <p:nvPr/>
        </p:nvSpPr>
        <p:spPr>
          <a:xfrm>
            <a:off x="946404" y="6027205"/>
            <a:ext cx="6853590" cy="319437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szakképzés szerepe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3DBC3669-66D8-0671-2D8F-1B42700EF454}"/>
              </a:ext>
            </a:extLst>
          </p:cNvPr>
          <p:cNvSpPr txBox="1"/>
          <p:nvPr/>
        </p:nvSpPr>
        <p:spPr>
          <a:xfrm>
            <a:off x="946404" y="1380737"/>
            <a:ext cx="16686276" cy="756362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342900">
              <a:lnSpc>
                <a:spcPct val="200000"/>
              </a:lnSpc>
              <a:spcAft>
                <a:spcPts val="600"/>
              </a:spcAft>
            </a:pPr>
            <a:r>
              <a:rPr lang="hu-HU" sz="7700" b="1" dirty="0"/>
              <a:t>Mi a szakképzés 4.0?</a:t>
            </a:r>
          </a:p>
          <a:p>
            <a:pPr marL="800100" indent="-4572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6400" dirty="0"/>
              <a:t>Tervcsomag</a:t>
            </a:r>
          </a:p>
          <a:p>
            <a:pPr marL="800100" indent="-4572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6400" dirty="0"/>
              <a:t>Cél, hogy az iskolákban szakterületüket jól ismerő elméleti és gyakorlati oktatók tanítsanak</a:t>
            </a:r>
          </a:p>
          <a:p>
            <a:pPr marL="800100" indent="-4572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6400" dirty="0"/>
              <a:t>A fiatalok korszerűen felszerelt laboratóriumokban, műhelyekben, munkakörnyezetben  tanulhatnak</a:t>
            </a:r>
            <a:endParaRPr lang="en-US" sz="6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700" dirty="0">
              <a:solidFill>
                <a:schemeClr val="bg1"/>
              </a:solidFill>
            </a:endParaRP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086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886200" y="-4091940"/>
            <a:ext cx="10287000" cy="18516600"/>
          </a:xfrm>
          <a:custGeom>
            <a:avLst/>
            <a:gdLst/>
            <a:ahLst/>
            <a:cxnLst/>
            <a:rect l="l" t="t" r="r" b="b"/>
            <a:pathLst>
              <a:path w="10287000" h="15701962">
                <a:moveTo>
                  <a:pt x="0" y="0"/>
                </a:moveTo>
                <a:lnTo>
                  <a:pt x="10287000" y="0"/>
                </a:lnTo>
                <a:lnTo>
                  <a:pt x="10287000" y="15701962"/>
                </a:lnTo>
                <a:lnTo>
                  <a:pt x="0" y="15701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277" r="-261638"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58485BDF-6744-0861-B1EC-587D34A4AECF}"/>
              </a:ext>
            </a:extLst>
          </p:cNvPr>
          <p:cNvSpPr txBox="1"/>
          <p:nvPr/>
        </p:nvSpPr>
        <p:spPr>
          <a:xfrm rot="16200000">
            <a:off x="-1828801" y="2960758"/>
            <a:ext cx="5638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/>
              <a:t>tk. 10. oldal 1.2 ábra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B56E80D-A8E7-7E48-9F32-A5E6A625E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90500"/>
            <a:ext cx="6781800" cy="103041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Szabadkéz 5">
                <a:extLst>
                  <a:ext uri="{FF2B5EF4-FFF2-40B4-BE49-F238E27FC236}">
                    <a16:creationId xmlns:a16="http://schemas.microsoft.com/office/drawing/2014/main" id="{1EEE6CB2-3141-F3FF-085D-0991A6E241F2}"/>
                  </a:ext>
                </a:extLst>
              </p14:cNvPr>
              <p14:cNvContentPartPr/>
              <p14:nvPr/>
            </p14:nvContentPartPr>
            <p14:xfrm>
              <a:off x="5181600" y="9205200"/>
              <a:ext cx="1591200" cy="612000"/>
            </p14:xfrm>
          </p:contentPart>
        </mc:Choice>
        <mc:Fallback xmlns="">
          <p:pic>
            <p:nvPicPr>
              <p:cNvPr id="6" name="Szabadkéz 5">
                <a:extLst>
                  <a:ext uri="{FF2B5EF4-FFF2-40B4-BE49-F238E27FC236}">
                    <a16:creationId xmlns:a16="http://schemas.microsoft.com/office/drawing/2014/main" id="{1EEE6CB2-3141-F3FF-085D-0991A6E241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63600" y="9169200"/>
                <a:ext cx="1626840" cy="68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Szabadkéz 6">
                <a:extLst>
                  <a:ext uri="{FF2B5EF4-FFF2-40B4-BE49-F238E27FC236}">
                    <a16:creationId xmlns:a16="http://schemas.microsoft.com/office/drawing/2014/main" id="{F0FB85CD-ED41-948D-441F-E9413B835F27}"/>
                  </a:ext>
                </a:extLst>
              </p14:cNvPr>
              <p14:cNvContentPartPr/>
              <p14:nvPr/>
            </p14:nvContentPartPr>
            <p14:xfrm>
              <a:off x="5522880" y="9417960"/>
              <a:ext cx="1232280" cy="459720"/>
            </p14:xfrm>
          </p:contentPart>
        </mc:Choice>
        <mc:Fallback xmlns="">
          <p:pic>
            <p:nvPicPr>
              <p:cNvPr id="7" name="Szabadkéz 6">
                <a:extLst>
                  <a:ext uri="{FF2B5EF4-FFF2-40B4-BE49-F238E27FC236}">
                    <a16:creationId xmlns:a16="http://schemas.microsoft.com/office/drawing/2014/main" id="{F0FB85CD-ED41-948D-441F-E9413B835F2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05240" y="9382320"/>
                <a:ext cx="1267920" cy="53136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Szövegdoboz 11">
            <a:extLst>
              <a:ext uri="{FF2B5EF4-FFF2-40B4-BE49-F238E27FC236}">
                <a16:creationId xmlns:a16="http://schemas.microsoft.com/office/drawing/2014/main" id="{07DBCE94-AA4A-7D51-9615-E4134EC366B3}"/>
              </a:ext>
            </a:extLst>
          </p:cNvPr>
          <p:cNvSpPr txBox="1"/>
          <p:nvPr/>
        </p:nvSpPr>
        <p:spPr>
          <a:xfrm>
            <a:off x="5105400" y="9205200"/>
            <a:ext cx="1981200" cy="6724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CBD48253-E075-1D0F-FB8D-12DC60FD6797}"/>
              </a:ext>
            </a:extLst>
          </p:cNvPr>
          <p:cNvSpPr txBox="1"/>
          <p:nvPr/>
        </p:nvSpPr>
        <p:spPr>
          <a:xfrm>
            <a:off x="2895600" y="3086100"/>
            <a:ext cx="2115360" cy="68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9. Évfolyam</a:t>
            </a:r>
          </a:p>
          <a:p>
            <a:endParaRPr lang="hu-HU" sz="2400" b="1" dirty="0"/>
          </a:p>
          <a:p>
            <a:endParaRPr lang="hu-HU" sz="1100" b="1" dirty="0"/>
          </a:p>
          <a:p>
            <a:r>
              <a:rPr lang="hu-HU" sz="2400" b="1" dirty="0"/>
              <a:t>10. Évfolyam</a:t>
            </a:r>
          </a:p>
          <a:p>
            <a:endParaRPr lang="hu-HU" sz="1400" b="1" dirty="0"/>
          </a:p>
          <a:p>
            <a:endParaRPr lang="hu-HU" sz="2000" b="1" dirty="0"/>
          </a:p>
          <a:p>
            <a:endParaRPr lang="hu-HU" sz="2400" b="1" dirty="0"/>
          </a:p>
          <a:p>
            <a:endParaRPr lang="hu-HU" sz="2400" b="1" dirty="0"/>
          </a:p>
          <a:p>
            <a:r>
              <a:rPr lang="hu-HU" sz="2400" b="1" dirty="0"/>
              <a:t>11. Évfolyam</a:t>
            </a:r>
          </a:p>
          <a:p>
            <a:endParaRPr lang="hu-HU" sz="2400" b="1" dirty="0"/>
          </a:p>
          <a:p>
            <a:endParaRPr lang="hu-HU" sz="1400" b="1" dirty="0"/>
          </a:p>
          <a:p>
            <a:endParaRPr lang="hu-HU" sz="2400" b="1" dirty="0"/>
          </a:p>
          <a:p>
            <a:r>
              <a:rPr lang="hu-HU" sz="2400" b="1" dirty="0"/>
              <a:t>12. Évfolyam</a:t>
            </a:r>
          </a:p>
          <a:p>
            <a:endParaRPr lang="hu-HU" sz="2400" b="1" dirty="0"/>
          </a:p>
          <a:p>
            <a:endParaRPr lang="hu-HU" sz="1400" b="1" dirty="0"/>
          </a:p>
          <a:p>
            <a:endParaRPr lang="hu-HU" sz="2400" b="1" dirty="0"/>
          </a:p>
          <a:p>
            <a:r>
              <a:rPr lang="hu-HU" sz="2400" b="1" dirty="0"/>
              <a:t>13. Évfolyam</a:t>
            </a:r>
          </a:p>
          <a:p>
            <a:endParaRPr lang="hu-HU" sz="2400" b="1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33030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6BF55A7-E32E-6797-406A-076DC5FBD0FB}"/>
              </a:ext>
            </a:extLst>
          </p:cNvPr>
          <p:cNvSpPr txBox="1"/>
          <p:nvPr/>
        </p:nvSpPr>
        <p:spPr>
          <a:xfrm>
            <a:off x="1219200" y="0"/>
            <a:ext cx="11125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600" b="1" dirty="0">
                <a:solidFill>
                  <a:schemeClr val="accent3">
                    <a:lumMod val="50000"/>
                  </a:schemeClr>
                </a:solidFill>
              </a:rPr>
              <a:t>Duális képzés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D635E1A5-5ADA-DC1E-4F5D-75D6894DE707}"/>
              </a:ext>
            </a:extLst>
          </p:cNvPr>
          <p:cNvSpPr txBox="1"/>
          <p:nvPr/>
        </p:nvSpPr>
        <p:spPr>
          <a:xfrm>
            <a:off x="1447800" y="2171700"/>
            <a:ext cx="11277600" cy="73649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hu-HU" sz="4000" b="1" dirty="0">
                <a:solidFill>
                  <a:schemeClr val="accent3">
                    <a:lumMod val="50000"/>
                  </a:schemeClr>
                </a:solidFill>
              </a:rPr>
              <a:t>Duális = kettős</a:t>
            </a:r>
          </a:p>
          <a:p>
            <a:pPr>
              <a:lnSpc>
                <a:spcPct val="150000"/>
              </a:lnSpc>
            </a:pPr>
            <a:endParaRPr lang="hu-HU" sz="40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4000" b="1" i="0" dirty="0">
                <a:solidFill>
                  <a:schemeClr val="accent3">
                    <a:lumMod val="50000"/>
                  </a:schemeClr>
                </a:solidFill>
                <a:effectLst/>
                <a:latin typeface="Google Sans"/>
              </a:rPr>
              <a:t>A duális képzés olyan középfokú szakképzési forma, amely során az intézményben, illetve a munkaerő-piaci szereplőknél, vállalatoknál, cégeknél folyó szakmai oktatás párhuzamosan, egymást kiegészítve történik.</a:t>
            </a:r>
          </a:p>
          <a:p>
            <a:pPr>
              <a:lnSpc>
                <a:spcPct val="150000"/>
              </a:lnSpc>
            </a:pPr>
            <a:endParaRPr lang="hu-HU" sz="4000" dirty="0">
              <a:solidFill>
                <a:srgbClr val="222222"/>
              </a:solidFill>
              <a:latin typeface="Arial"/>
              <a:cs typeface="Arial"/>
            </a:endParaRPr>
          </a:p>
        </p:txBody>
      </p:sp>
      <p:pic>
        <p:nvPicPr>
          <p:cNvPr id="1026" name="Picture 2" descr="Szálloda Sárváron, Hotel Sárvár | Danubius Hotels">
            <a:extLst>
              <a:ext uri="{FF2B5EF4-FFF2-40B4-BE49-F238E27FC236}">
                <a16:creationId xmlns:a16="http://schemas.microsoft.com/office/drawing/2014/main" id="{4A744365-7CB5-4FF6-F7E3-C7070DF38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9534" y="800100"/>
            <a:ext cx="29527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AB90AD2-0993-9891-DC93-86C591B88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9534" y="5022088"/>
            <a:ext cx="2952750" cy="295275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4FA689EA-A7C6-5F8D-6792-3389631F38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8979" y="3038446"/>
            <a:ext cx="3001991" cy="200971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3A5351A-1A0C-18BA-D88B-7EF96F3691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49529" y="7774912"/>
            <a:ext cx="3014565" cy="200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63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17FC01E-66B0-16E1-4FB8-06B9ABE1E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B7AE-C65A-45AE-838F-C6CC1D24C20E}" type="datetime1">
              <a:rPr lang="hu-HU"/>
              <a:t>2026. 09. 08.</a:t>
            </a:fld>
            <a:endParaRPr lang="en-US" dirty="0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DD340450-D8FA-ABF1-F82F-CD0E13A77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1D94BAC-1EA7-3DBC-E65E-9FA30B501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26</a:t>
            </a:fld>
            <a:endParaRPr lang="en-US" dirty="0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60AE8DE-5F68-3BD5-3EF9-98BA0A04422F}"/>
              </a:ext>
            </a:extLst>
          </p:cNvPr>
          <p:cNvSpPr txBox="1"/>
          <p:nvPr/>
        </p:nvSpPr>
        <p:spPr>
          <a:xfrm>
            <a:off x="1075764" y="6398214"/>
            <a:ext cx="10289328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3600" dirty="0"/>
          </a:p>
          <a:p>
            <a:r>
              <a:rPr lang="en-US" sz="3600" dirty="0">
                <a:solidFill>
                  <a:srgbClr val="222222"/>
                </a:solidFill>
                <a:latin typeface="Arial"/>
                <a:cs typeface="Arial"/>
              </a:rPr>
              <a:t>A </a:t>
            </a:r>
            <a:r>
              <a:rPr lang="en-US" sz="3600" dirty="0" err="1">
                <a:solidFill>
                  <a:srgbClr val="222222"/>
                </a:solidFill>
                <a:latin typeface="Arial"/>
                <a:cs typeface="Arial"/>
              </a:rPr>
              <a:t>képzőhelyek</a:t>
            </a:r>
            <a:r>
              <a:rPr lang="en-US" sz="36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3600" dirty="0" err="1">
                <a:solidFill>
                  <a:srgbClr val="222222"/>
                </a:solidFill>
                <a:latin typeface="Arial"/>
                <a:cs typeface="Arial"/>
              </a:rPr>
              <a:t>listája</a:t>
            </a:r>
            <a:r>
              <a:rPr lang="en-US" sz="36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3600" dirty="0" err="1">
                <a:solidFill>
                  <a:srgbClr val="222222"/>
                </a:solidFill>
                <a:latin typeface="Arial"/>
                <a:cs typeface="Arial"/>
              </a:rPr>
              <a:t>és</a:t>
            </a:r>
            <a:r>
              <a:rPr lang="en-US" sz="3600" dirty="0">
                <a:solidFill>
                  <a:srgbClr val="222222"/>
                </a:solidFill>
                <a:latin typeface="Arial"/>
                <a:cs typeface="Arial"/>
              </a:rPr>
              <a:t> a </a:t>
            </a:r>
            <a:r>
              <a:rPr lang="en-US" sz="3600" dirty="0" err="1">
                <a:solidFill>
                  <a:srgbClr val="222222"/>
                </a:solidFill>
                <a:latin typeface="Arial"/>
                <a:cs typeface="Arial"/>
              </a:rPr>
              <a:t>hozzá</a:t>
            </a:r>
            <a:r>
              <a:rPr lang="en-US" sz="36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3600" dirty="0" err="1">
                <a:solidFill>
                  <a:srgbClr val="222222"/>
                </a:solidFill>
                <a:latin typeface="Arial"/>
                <a:cs typeface="Arial"/>
              </a:rPr>
              <a:t>tartozó</a:t>
            </a:r>
            <a:r>
              <a:rPr lang="en-US" sz="36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3600" dirty="0" err="1">
                <a:solidFill>
                  <a:srgbClr val="222222"/>
                </a:solidFill>
                <a:latin typeface="Arial"/>
                <a:cs typeface="Arial"/>
              </a:rPr>
              <a:t>tájékoztató</a:t>
            </a:r>
            <a:r>
              <a:rPr lang="en-US" sz="36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3600" dirty="0" err="1">
                <a:solidFill>
                  <a:srgbClr val="222222"/>
                </a:solidFill>
                <a:latin typeface="Arial"/>
                <a:cs typeface="Arial"/>
              </a:rPr>
              <a:t>az</a:t>
            </a:r>
            <a:r>
              <a:rPr lang="en-US" sz="36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3600" dirty="0" err="1">
                <a:solidFill>
                  <a:srgbClr val="222222"/>
                </a:solidFill>
                <a:latin typeface="Arial"/>
                <a:cs typeface="Arial"/>
              </a:rPr>
              <a:t>alábbi</a:t>
            </a:r>
            <a:r>
              <a:rPr lang="en-US" sz="36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3600" dirty="0" err="1">
                <a:solidFill>
                  <a:srgbClr val="222222"/>
                </a:solidFill>
                <a:latin typeface="Arial"/>
                <a:cs typeface="Arial"/>
              </a:rPr>
              <a:t>oldalon</a:t>
            </a:r>
            <a:r>
              <a:rPr lang="en-US" sz="36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3600" dirty="0" err="1">
                <a:solidFill>
                  <a:srgbClr val="222222"/>
                </a:solidFill>
                <a:latin typeface="Arial"/>
                <a:cs typeface="Arial"/>
              </a:rPr>
              <a:t>érhető</a:t>
            </a:r>
            <a:r>
              <a:rPr lang="en-US" sz="36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3600" dirty="0" err="1">
                <a:solidFill>
                  <a:srgbClr val="222222"/>
                </a:solidFill>
                <a:latin typeface="Arial"/>
                <a:cs typeface="Arial"/>
              </a:rPr>
              <a:t>el</a:t>
            </a:r>
            <a:r>
              <a:rPr lang="en-US" sz="3600" dirty="0">
                <a:solidFill>
                  <a:srgbClr val="222222"/>
                </a:solidFill>
                <a:latin typeface="Arial"/>
                <a:cs typeface="Arial"/>
              </a:rPr>
              <a:t>:</a:t>
            </a:r>
            <a:endParaRPr lang="en-US" sz="3600" dirty="0"/>
          </a:p>
          <a:p>
            <a:r>
              <a:rPr lang="en-US" sz="3600" dirty="0">
                <a:hlinkClick r:id="rId2"/>
              </a:rPr>
              <a:t>https://sarvaritechnikum.hu/p/kepzohelyek</a:t>
            </a:r>
            <a:endParaRPr lang="en-US" sz="3600" dirty="0"/>
          </a:p>
          <a:p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Kép 8" descr="A képen szöveg, képernyőkép, Betűtípus, szám látható&#10;&#10;Lehet, hogy az AI által létrehozott tartalom helytelen.">
            <a:extLst>
              <a:ext uri="{FF2B5EF4-FFF2-40B4-BE49-F238E27FC236}">
                <a16:creationId xmlns:a16="http://schemas.microsoft.com/office/drawing/2014/main" id="{8E7EF9FC-4959-01C2-03E5-5233D6639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55" y="653194"/>
            <a:ext cx="10271614" cy="5604364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C2B5D182-EE45-31F9-8970-81068FBB6DFE}"/>
              </a:ext>
            </a:extLst>
          </p:cNvPr>
          <p:cNvSpPr txBox="1"/>
          <p:nvPr/>
        </p:nvSpPr>
        <p:spPr>
          <a:xfrm>
            <a:off x="12035118" y="1411943"/>
            <a:ext cx="5479676" cy="71096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u-HU" sz="2400" dirty="0"/>
              <a:t>- Sárvári Gyógyfürdő Kft. </a:t>
            </a:r>
            <a:endParaRPr lang="en-US" sz="2400"/>
          </a:p>
          <a:p>
            <a:r>
              <a:rPr lang="hu-HU" sz="2400" dirty="0"/>
              <a:t>- Park Inn </a:t>
            </a:r>
            <a:r>
              <a:rPr lang="hu-HU" sz="2400" err="1"/>
              <a:t>by</a:t>
            </a:r>
            <a:r>
              <a:rPr lang="hu-HU" sz="2400" dirty="0"/>
              <a:t> </a:t>
            </a:r>
            <a:r>
              <a:rPr lang="hu-HU" sz="2400" err="1"/>
              <a:t>Radisson</a:t>
            </a:r>
            <a:r>
              <a:rPr lang="hu-HU" sz="2400" dirty="0"/>
              <a:t> Sárvár </a:t>
            </a:r>
            <a:r>
              <a:rPr lang="hu-HU" sz="2400" err="1"/>
              <a:t>Resort</a:t>
            </a:r>
            <a:r>
              <a:rPr lang="hu-HU" sz="2400" dirty="0"/>
              <a:t> &amp; </a:t>
            </a:r>
            <a:r>
              <a:rPr lang="hu-HU" sz="2400" err="1"/>
              <a:t>Spa</a:t>
            </a:r>
            <a:r>
              <a:rPr lang="hu-HU" sz="2400" dirty="0"/>
              <a:t> </a:t>
            </a:r>
            <a:endParaRPr lang="en-US" sz="2400"/>
          </a:p>
          <a:p>
            <a:r>
              <a:rPr lang="hu-HU" sz="2400" dirty="0"/>
              <a:t>- </a:t>
            </a:r>
            <a:r>
              <a:rPr lang="hu-HU" sz="2400" err="1"/>
              <a:t>Thermal</a:t>
            </a:r>
            <a:r>
              <a:rPr lang="hu-HU" sz="2400" dirty="0"/>
              <a:t> Sárvár </a:t>
            </a:r>
            <a:r>
              <a:rPr lang="hu-HU" sz="2400" err="1"/>
              <a:t>Ensana</a:t>
            </a:r>
            <a:r>
              <a:rPr lang="hu-HU" sz="2400" dirty="0"/>
              <a:t> Health </a:t>
            </a:r>
            <a:r>
              <a:rPr lang="hu-HU" sz="2400" err="1"/>
              <a:t>Spa</a:t>
            </a:r>
            <a:r>
              <a:rPr lang="hu-HU" sz="2400" dirty="0"/>
              <a:t> Hotel - </a:t>
            </a:r>
            <a:r>
              <a:rPr lang="hu-HU" sz="2400" err="1"/>
              <a:t>Spirit</a:t>
            </a:r>
            <a:r>
              <a:rPr lang="hu-HU" sz="2400" dirty="0"/>
              <a:t> Hotel </a:t>
            </a:r>
            <a:r>
              <a:rPr lang="hu-HU" sz="2400" err="1"/>
              <a:t>Gyógyszálloda</a:t>
            </a:r>
            <a:r>
              <a:rPr lang="hu-HU" sz="2400" dirty="0"/>
              <a:t> Kft. </a:t>
            </a:r>
            <a:endParaRPr lang="en-US" sz="2400"/>
          </a:p>
          <a:p>
            <a:r>
              <a:rPr lang="hu-HU" sz="2400" dirty="0"/>
              <a:t>- UNIONE Sárvár Kft. </a:t>
            </a:r>
            <a:r>
              <a:rPr lang="hu-HU" sz="2400" err="1"/>
              <a:t>Melea</a:t>
            </a:r>
            <a:r>
              <a:rPr lang="hu-HU" sz="2400" dirty="0"/>
              <a:t> Hotel </a:t>
            </a:r>
            <a:endParaRPr lang="en-US" sz="2400"/>
          </a:p>
          <a:p>
            <a:r>
              <a:rPr lang="hu-HU" sz="2400" dirty="0"/>
              <a:t>- Danubius Zrt. </a:t>
            </a:r>
            <a:r>
              <a:rPr lang="hu-HU" sz="2400" err="1"/>
              <a:t>Thermal</a:t>
            </a:r>
            <a:r>
              <a:rPr lang="hu-HU" sz="2400" dirty="0"/>
              <a:t> Hotel Bük </a:t>
            </a:r>
            <a:endParaRPr lang="en-US" sz="2400"/>
          </a:p>
          <a:p>
            <a:r>
              <a:rPr lang="hu-HU" sz="2400" dirty="0"/>
              <a:t>- Büki Fejlesztési És Beruházási Kft. Hotel </a:t>
            </a:r>
            <a:r>
              <a:rPr lang="hu-HU" sz="2400" err="1"/>
              <a:t>Caramell</a:t>
            </a:r>
            <a:r>
              <a:rPr lang="hu-HU" sz="2400" dirty="0"/>
              <a:t> </a:t>
            </a:r>
            <a:endParaRPr lang="en-US" sz="2400"/>
          </a:p>
          <a:p>
            <a:r>
              <a:rPr lang="hu-HU" sz="2400" dirty="0"/>
              <a:t>- Vulkán </a:t>
            </a:r>
            <a:r>
              <a:rPr lang="hu-HU" sz="2400" err="1"/>
              <a:t>Welness</a:t>
            </a:r>
            <a:r>
              <a:rPr lang="hu-HU" sz="2400" dirty="0"/>
              <a:t> Hotel &amp; Camping, Celldömölk - Sárvár </a:t>
            </a:r>
            <a:r>
              <a:rPr lang="hu-HU" sz="2400" err="1"/>
              <a:t>Tourist</a:t>
            </a:r>
            <a:r>
              <a:rPr lang="hu-HU" sz="2400" dirty="0"/>
              <a:t> &amp; TDM Kft. </a:t>
            </a:r>
            <a:endParaRPr lang="en-US" sz="2400"/>
          </a:p>
          <a:p>
            <a:r>
              <a:rPr lang="hu-HU" sz="2400" dirty="0"/>
              <a:t>- Vasi Ágazati Képzőközpont Nonprofit Kft. - Club Üzemeltető Kft. </a:t>
            </a:r>
            <a:endParaRPr lang="en-US" sz="2400"/>
          </a:p>
          <a:p>
            <a:r>
              <a:rPr lang="hu-HU" sz="2400" dirty="0"/>
              <a:t>- Tinódi Fogadó, Sárvár </a:t>
            </a:r>
            <a:endParaRPr lang="en-US" sz="2400"/>
          </a:p>
          <a:p>
            <a:r>
              <a:rPr lang="hu-HU" sz="2400" dirty="0"/>
              <a:t>- Vadkert Major, Sárvár </a:t>
            </a:r>
            <a:endParaRPr lang="en-US" sz="2400"/>
          </a:p>
          <a:p>
            <a:r>
              <a:rPr lang="hu-HU" sz="2400" dirty="0"/>
              <a:t>- Vasi Vass Kft. Sárvár - Nádasdy Ferenc Múzeum, Sárvár </a:t>
            </a:r>
            <a:endParaRPr lang="en-US" sz="2400"/>
          </a:p>
          <a:p>
            <a:r>
              <a:rPr lang="hu-HU" sz="2400" dirty="0"/>
              <a:t>- </a:t>
            </a:r>
            <a:r>
              <a:rPr lang="hu-HU" sz="2400" err="1"/>
              <a:t>VenToura</a:t>
            </a:r>
            <a:r>
              <a:rPr lang="hu-HU" sz="2400" dirty="0"/>
              <a:t> </a:t>
            </a:r>
            <a:r>
              <a:rPr lang="hu-HU" sz="2400" err="1"/>
              <a:t>Travel</a:t>
            </a:r>
            <a:r>
              <a:rPr lang="hu-HU" sz="2400" dirty="0"/>
              <a:t> Kft. Szombathely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280417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9A3EBB2-0357-1A6A-9D6D-16C23AF33171}"/>
              </a:ext>
            </a:extLst>
          </p:cNvPr>
          <p:cNvSpPr txBox="1"/>
          <p:nvPr/>
        </p:nvSpPr>
        <p:spPr>
          <a:xfrm>
            <a:off x="1084169" y="1763240"/>
            <a:ext cx="14595661" cy="79098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hu-HU" sz="3200" b="1" dirty="0"/>
              <a:t>Az ösztöndíj mértéke:</a:t>
            </a:r>
          </a:p>
          <a:p>
            <a:pPr algn="l">
              <a:lnSpc>
                <a:spcPct val="150000"/>
              </a:lnSpc>
            </a:pPr>
            <a:r>
              <a:rPr lang="hu-HU" sz="3200" dirty="0"/>
              <a:t>Technikumi ágazati alapoktatásban (9-10. osztály) 8.000 Ft/hó</a:t>
            </a:r>
            <a:br>
              <a:rPr lang="hu-HU" sz="3200" dirty="0"/>
            </a:br>
            <a:endParaRPr lang="hu-HU" sz="3200" dirty="0"/>
          </a:p>
          <a:p>
            <a:pPr>
              <a:lnSpc>
                <a:spcPct val="150000"/>
              </a:lnSpc>
            </a:pPr>
            <a:r>
              <a:rPr lang="hu-HU" sz="3200" b="1" dirty="0"/>
              <a:t>A tanuló nem részesülhet ösztöndíjban:</a:t>
            </a:r>
            <a:endParaRPr lang="hu-HU" sz="3200" dirty="0"/>
          </a:p>
          <a:p>
            <a:pPr>
              <a:lnSpc>
                <a:spcPct val="150000"/>
              </a:lnSpc>
            </a:pPr>
            <a:r>
              <a:rPr lang="hu-HU" sz="3200" dirty="0"/>
              <a:t>❌ </a:t>
            </a:r>
            <a:r>
              <a:rPr lang="hu-HU" sz="3200" b="1" dirty="0"/>
              <a:t>Évfolyamismétlés esetén</a:t>
            </a:r>
            <a:br>
              <a:rPr lang="hu-HU" sz="3200" dirty="0"/>
            </a:br>
            <a:r>
              <a:rPr lang="hu-HU" sz="3200" dirty="0"/>
              <a:t>Ha a tanulót évfolyamismétlésre kötelezték, a megismételt évfolyamon nem jogosult ösztöndíjra.</a:t>
            </a:r>
          </a:p>
          <a:p>
            <a:pPr>
              <a:lnSpc>
                <a:spcPct val="150000"/>
              </a:lnSpc>
            </a:pPr>
            <a:r>
              <a:rPr lang="hu-HU" sz="3200" dirty="0"/>
              <a:t>❌ </a:t>
            </a:r>
            <a:r>
              <a:rPr lang="hu-HU" sz="3200" b="1" dirty="0"/>
              <a:t>6 igazolatlan foglalkozástól</a:t>
            </a:r>
            <a:br>
              <a:rPr lang="hu-HU" sz="3200" dirty="0"/>
            </a:br>
            <a:r>
              <a:rPr lang="hu-HU" sz="3200" dirty="0"/>
              <a:t>Ha az igazolatlan mulasztások száma </a:t>
            </a:r>
            <a:r>
              <a:rPr lang="hu-HU" sz="3200" b="1" dirty="0"/>
              <a:t>eléri a 6 foglalkozást</a:t>
            </a:r>
            <a:r>
              <a:rPr lang="hu-HU" sz="3200" dirty="0"/>
              <a:t>, a tanuló </a:t>
            </a:r>
            <a:r>
              <a:rPr lang="hu-HU" sz="3200" b="1" dirty="0"/>
              <a:t>az adott tanév hátralévő részében</a:t>
            </a:r>
            <a:r>
              <a:rPr lang="hu-HU" sz="3200" dirty="0"/>
              <a:t> nem részesül ösztöndíjban.</a:t>
            </a:r>
          </a:p>
          <a:p>
            <a:endParaRPr lang="hu-HU" sz="2800" dirty="0">
              <a:solidFill>
                <a:srgbClr val="00B050"/>
              </a:solidFill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45AF811-25E1-BBFB-AE7F-CB6E9C1582C8}"/>
              </a:ext>
            </a:extLst>
          </p:cNvPr>
          <p:cNvSpPr txBox="1"/>
          <p:nvPr/>
        </p:nvSpPr>
        <p:spPr>
          <a:xfrm>
            <a:off x="1447800" y="205253"/>
            <a:ext cx="13868400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hu-HU" sz="5400" b="1" dirty="0">
                <a:solidFill>
                  <a:srgbClr val="C00000"/>
                </a:solidFill>
              </a:rPr>
              <a:t> A. Szakképzési ösztöndíj:</a:t>
            </a:r>
          </a:p>
        </p:txBody>
      </p:sp>
    </p:spTree>
    <p:extLst>
      <p:ext uri="{BB962C8B-B14F-4D97-AF65-F5344CB8AC3E}">
        <p14:creationId xmlns:p14="http://schemas.microsoft.com/office/powerpoint/2010/main" val="1140213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Élőláb helye 2">
            <a:extLst>
              <a:ext uri="{FF2B5EF4-FFF2-40B4-BE49-F238E27FC236}">
                <a16:creationId xmlns:a16="http://schemas.microsoft.com/office/drawing/2014/main" id="{284A6CCF-FDE9-76FA-D38A-F252276F6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14EB1BE5-2061-029B-EED4-5EFEA9D43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1" y="2781300"/>
            <a:ext cx="18156272" cy="6576838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76BFB745-3C3A-722E-1C1E-90494F7F62B4}"/>
              </a:ext>
            </a:extLst>
          </p:cNvPr>
          <p:cNvSpPr txBox="1"/>
          <p:nvPr/>
        </p:nvSpPr>
        <p:spPr>
          <a:xfrm>
            <a:off x="2667000" y="1485900"/>
            <a:ext cx="13258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4000" b="1" dirty="0">
                <a:solidFill>
                  <a:srgbClr val="C00000"/>
                </a:solidFill>
              </a:rPr>
              <a:t>Szakképzési ösztöndíj 11.-12. évfolyamon</a:t>
            </a:r>
          </a:p>
        </p:txBody>
      </p:sp>
    </p:spTree>
    <p:extLst>
      <p:ext uri="{BB962C8B-B14F-4D97-AF65-F5344CB8AC3E}">
        <p14:creationId xmlns:p14="http://schemas.microsoft.com/office/powerpoint/2010/main" val="2194425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9A3EBB2-0357-1A6A-9D6D-16C23AF33171}"/>
              </a:ext>
            </a:extLst>
          </p:cNvPr>
          <p:cNvSpPr txBox="1"/>
          <p:nvPr/>
        </p:nvSpPr>
        <p:spPr>
          <a:xfrm>
            <a:off x="2162175" y="2912220"/>
            <a:ext cx="1333500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600" i="0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9-10. évfolyamon 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600" i="0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Tehetséges, hátrányos helyzetű tanuló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6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Tanulást segítő díj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600" i="0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Osztályfőnöknél érdeklődni</a:t>
            </a:r>
          </a:p>
          <a:p>
            <a:endParaRPr lang="hu-HU" sz="2800" dirty="0">
              <a:solidFill>
                <a:srgbClr val="00B050"/>
              </a:solidFill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45AF811-25E1-BBFB-AE7F-CB6E9C1582C8}"/>
              </a:ext>
            </a:extLst>
          </p:cNvPr>
          <p:cNvSpPr txBox="1"/>
          <p:nvPr/>
        </p:nvSpPr>
        <p:spPr>
          <a:xfrm>
            <a:off x="2286000" y="232112"/>
            <a:ext cx="13030200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hu-HU" sz="5400" b="1" dirty="0">
                <a:solidFill>
                  <a:srgbClr val="C00000"/>
                </a:solidFill>
              </a:rPr>
              <a:t>B. Apáczai ösztöndíj: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EAF0E1BE-40B9-B40E-3E39-D4876CB52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8200" y="3086100"/>
            <a:ext cx="3705225" cy="31002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36937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9A3EBB2-0357-1A6A-9D6D-16C23AF33171}"/>
              </a:ext>
            </a:extLst>
          </p:cNvPr>
          <p:cNvSpPr txBox="1"/>
          <p:nvPr/>
        </p:nvSpPr>
        <p:spPr>
          <a:xfrm>
            <a:off x="1447800" y="2254806"/>
            <a:ext cx="1333500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600" i="0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Sikeres vizsga esetén 5. évfolyamon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6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Vizsga eredménytől függően akár 302 000.-Ft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hu-HU" sz="3600" i="0" dirty="0">
              <a:solidFill>
                <a:schemeClr val="accent3">
                  <a:lumMod val="75000"/>
                </a:schemeClr>
              </a:solidFill>
              <a:effectLst/>
              <a:latin typeface="+mj-lt"/>
            </a:endParaRPr>
          </a:p>
          <a:p>
            <a:endParaRPr lang="hu-HU" sz="2800" dirty="0">
              <a:solidFill>
                <a:srgbClr val="00B050"/>
              </a:solidFill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45AF811-25E1-BBFB-AE7F-CB6E9C1582C8}"/>
              </a:ext>
            </a:extLst>
          </p:cNvPr>
          <p:cNvSpPr txBox="1"/>
          <p:nvPr/>
        </p:nvSpPr>
        <p:spPr>
          <a:xfrm>
            <a:off x="2286000" y="178236"/>
            <a:ext cx="13106400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hu-HU" sz="5400" b="1">
                <a:solidFill>
                  <a:srgbClr val="C00000"/>
                </a:solidFill>
              </a:rPr>
              <a:t>C. Egyszeri pályakezdési juttatás:</a:t>
            </a:r>
            <a:endParaRPr lang="hu-HU" sz="5400" b="1" dirty="0">
              <a:solidFill>
                <a:srgbClr val="C00000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A7414A7-A0C3-F6E7-C987-082BB244E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3218" y="1846302"/>
            <a:ext cx="4799282" cy="26875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C2B01371-7257-1718-5748-2B30D46CC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330910"/>
            <a:ext cx="18217327" cy="30501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23647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9A3EBB2-0357-1A6A-9D6D-16C23AF33171}"/>
              </a:ext>
            </a:extLst>
          </p:cNvPr>
          <p:cNvSpPr txBox="1"/>
          <p:nvPr/>
        </p:nvSpPr>
        <p:spPr>
          <a:xfrm>
            <a:off x="1046797" y="2000071"/>
            <a:ext cx="13335000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600" i="0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11. osztályban: </a:t>
            </a:r>
            <a:r>
              <a:rPr lang="hu-HU" sz="36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gyakorlaton április 01.- szeptember 31.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6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12. osztályban: nyári gyakorlaton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600" i="0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13. osztályban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600" i="0" dirty="0">
                <a:solidFill>
                  <a:schemeClr val="accent3">
                    <a:lumMod val="75000"/>
                  </a:schemeClr>
                </a:solidFill>
                <a:effectLst/>
                <a:latin typeface="+mj-lt"/>
              </a:rPr>
              <a:t>Tanulói munkaszerződéssel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6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Duális partnerrel köti a tanuló</a:t>
            </a:r>
            <a:endParaRPr lang="hu-HU" sz="3600" i="0" dirty="0">
              <a:solidFill>
                <a:schemeClr val="accent3">
                  <a:lumMod val="75000"/>
                </a:schemeClr>
              </a:solidFill>
              <a:effectLst/>
              <a:latin typeface="+mj-lt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6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Min. 100 000.-Ft/hó- </a:t>
            </a:r>
            <a:r>
              <a:rPr lang="hu-HU" sz="3600" dirty="0" err="1">
                <a:solidFill>
                  <a:schemeClr val="accent3">
                    <a:lumMod val="75000"/>
                  </a:schemeClr>
                </a:solidFill>
                <a:latin typeface="+mj-lt"/>
              </a:rPr>
              <a:t>max</a:t>
            </a:r>
            <a:r>
              <a:rPr lang="hu-HU" sz="36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. 168 000.-Ft/hó</a:t>
            </a:r>
            <a:endParaRPr lang="hu-HU" sz="3600" i="0" dirty="0">
              <a:solidFill>
                <a:schemeClr val="accent3">
                  <a:lumMod val="75000"/>
                </a:schemeClr>
              </a:solidFill>
              <a:effectLst/>
              <a:latin typeface="+mj-lt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hu-HU" sz="3600" i="0" dirty="0">
              <a:solidFill>
                <a:schemeClr val="accent3">
                  <a:lumMod val="75000"/>
                </a:schemeClr>
              </a:solidFill>
              <a:effectLst/>
              <a:latin typeface="+mj-lt"/>
            </a:endParaRPr>
          </a:p>
          <a:p>
            <a:pPr algn="l">
              <a:lnSpc>
                <a:spcPct val="150000"/>
              </a:lnSpc>
            </a:pPr>
            <a:endParaRPr lang="hu-HU" sz="3600" i="0" dirty="0">
              <a:solidFill>
                <a:schemeClr val="accent3">
                  <a:lumMod val="75000"/>
                </a:schemeClr>
              </a:solidFill>
              <a:effectLst/>
              <a:latin typeface="+mj-lt"/>
            </a:endParaRPr>
          </a:p>
          <a:p>
            <a:endParaRPr lang="hu-HU" sz="2800" dirty="0">
              <a:solidFill>
                <a:srgbClr val="00B050"/>
              </a:solidFill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45AF811-25E1-BBFB-AE7F-CB6E9C1582C8}"/>
              </a:ext>
            </a:extLst>
          </p:cNvPr>
          <p:cNvSpPr txBox="1"/>
          <p:nvPr/>
        </p:nvSpPr>
        <p:spPr>
          <a:xfrm>
            <a:off x="1828800" y="73886"/>
            <a:ext cx="16230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5400" b="1" dirty="0">
                <a:solidFill>
                  <a:srgbClr val="C00000"/>
                </a:solidFill>
              </a:rPr>
              <a:t>D. Munkabér: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6066DA72-FB6D-6509-FB4C-3621FE56D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6557" y="1559718"/>
            <a:ext cx="3662363" cy="366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5831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886200" y="-4114800"/>
            <a:ext cx="10287000" cy="18516600"/>
          </a:xfrm>
          <a:custGeom>
            <a:avLst/>
            <a:gdLst/>
            <a:ahLst/>
            <a:cxnLst/>
            <a:rect l="l" t="t" r="r" b="b"/>
            <a:pathLst>
              <a:path w="10287000" h="15701962">
                <a:moveTo>
                  <a:pt x="0" y="0"/>
                </a:moveTo>
                <a:lnTo>
                  <a:pt x="10287000" y="0"/>
                </a:lnTo>
                <a:lnTo>
                  <a:pt x="10287000" y="15701962"/>
                </a:lnTo>
                <a:lnTo>
                  <a:pt x="0" y="15701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277" r="-261638"/>
            </a:stretch>
          </a:blipFill>
        </p:spPr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58CF7EC-686F-88C6-8E2A-6967F5035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99" y="1820261"/>
            <a:ext cx="16002000" cy="8194002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E650839C-855A-EF57-2B72-7750E7477589}"/>
              </a:ext>
            </a:extLst>
          </p:cNvPr>
          <p:cNvSpPr txBox="1"/>
          <p:nvPr/>
        </p:nvSpPr>
        <p:spPr>
          <a:xfrm>
            <a:off x="3429000" y="272737"/>
            <a:ext cx="118851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600" dirty="0">
                <a:solidFill>
                  <a:schemeClr val="accent3">
                    <a:lumMod val="50000"/>
                  </a:schemeClr>
                </a:solidFill>
                <a:latin typeface="Grotesque" panose="020F0502020204030204" pitchFamily="34" charset="0"/>
              </a:rPr>
              <a:t>Feladat: tk. 11. oldal, 8. feladat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Szabadkéz 2">
                <a:extLst>
                  <a:ext uri="{FF2B5EF4-FFF2-40B4-BE49-F238E27FC236}">
                    <a16:creationId xmlns:a16="http://schemas.microsoft.com/office/drawing/2014/main" id="{38342F61-3A32-CCB4-F780-13E8053BA747}"/>
                  </a:ext>
                </a:extLst>
              </p14:cNvPr>
              <p14:cNvContentPartPr/>
              <p14:nvPr/>
            </p14:nvContentPartPr>
            <p14:xfrm>
              <a:off x="12287829" y="7716246"/>
              <a:ext cx="360" cy="360"/>
            </p14:xfrm>
          </p:contentPart>
        </mc:Choice>
        <mc:Fallback xmlns="">
          <p:pic>
            <p:nvPicPr>
              <p:cNvPr id="3" name="Szabadkéz 2">
                <a:extLst>
                  <a:ext uri="{FF2B5EF4-FFF2-40B4-BE49-F238E27FC236}">
                    <a16:creationId xmlns:a16="http://schemas.microsoft.com/office/drawing/2014/main" id="{38342F61-3A32-CCB4-F780-13E8053BA7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69829" y="7680246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Szabadkéz 4">
                <a:extLst>
                  <a:ext uri="{FF2B5EF4-FFF2-40B4-BE49-F238E27FC236}">
                    <a16:creationId xmlns:a16="http://schemas.microsoft.com/office/drawing/2014/main" id="{E9B74707-BB1A-2D6A-A017-20403CD7C8F3}"/>
                  </a:ext>
                </a:extLst>
              </p14:cNvPr>
              <p14:cNvContentPartPr/>
              <p14:nvPr/>
            </p14:nvContentPartPr>
            <p14:xfrm>
              <a:off x="11613909" y="4876206"/>
              <a:ext cx="360" cy="360"/>
            </p14:xfrm>
          </p:contentPart>
        </mc:Choice>
        <mc:Fallback xmlns="">
          <p:pic>
            <p:nvPicPr>
              <p:cNvPr id="5" name="Szabadkéz 4">
                <a:extLst>
                  <a:ext uri="{FF2B5EF4-FFF2-40B4-BE49-F238E27FC236}">
                    <a16:creationId xmlns:a16="http://schemas.microsoft.com/office/drawing/2014/main" id="{E9B74707-BB1A-2D6A-A017-20403CD7C8F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596269" y="4840566"/>
                <a:ext cx="36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673CA8FB-D3A3-7F6E-4211-0B0A16E44F82}"/>
              </a:ext>
            </a:extLst>
          </p:cNvPr>
          <p:cNvCxnSpPr/>
          <p:nvPr/>
        </p:nvCxnSpPr>
        <p:spPr>
          <a:xfrm>
            <a:off x="1600200" y="5905500"/>
            <a:ext cx="14859000" cy="1676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DB86F0D4-C58A-C6ED-D604-9724E2C05560}"/>
              </a:ext>
            </a:extLst>
          </p:cNvPr>
          <p:cNvSpPr txBox="1"/>
          <p:nvPr/>
        </p:nvSpPr>
        <p:spPr>
          <a:xfrm>
            <a:off x="3733800" y="8443153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rgbClr val="C00000"/>
                </a:solidFill>
              </a:rPr>
              <a:t>8 000.-Ft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C14CA0A9-E276-8228-5634-0A7ED2BB141C}"/>
              </a:ext>
            </a:extLst>
          </p:cNvPr>
          <p:cNvSpPr txBox="1"/>
          <p:nvPr/>
        </p:nvSpPr>
        <p:spPr>
          <a:xfrm>
            <a:off x="6057901" y="8443153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rgbClr val="C00000"/>
                </a:solidFill>
              </a:rPr>
              <a:t>8 000.-Ft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94F14385-1408-8142-17D0-03F5B0A721B8}"/>
              </a:ext>
            </a:extLst>
          </p:cNvPr>
          <p:cNvSpPr txBox="1"/>
          <p:nvPr/>
        </p:nvSpPr>
        <p:spPr>
          <a:xfrm>
            <a:off x="10743684" y="8335781"/>
            <a:ext cx="2323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rgbClr val="C00000"/>
                </a:solidFill>
              </a:rPr>
              <a:t>Ösztöndíj,</a:t>
            </a:r>
          </a:p>
          <a:p>
            <a:r>
              <a:rPr lang="hu-HU" sz="2000" dirty="0">
                <a:solidFill>
                  <a:srgbClr val="C00000"/>
                </a:solidFill>
              </a:rPr>
              <a:t>munkabér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B058C514-63CF-19C6-B585-E3EA274ADE72}"/>
              </a:ext>
            </a:extLst>
          </p:cNvPr>
          <p:cNvSpPr txBox="1"/>
          <p:nvPr/>
        </p:nvSpPr>
        <p:spPr>
          <a:xfrm>
            <a:off x="12520388" y="8367126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rgbClr val="C00000"/>
                </a:solidFill>
              </a:rPr>
              <a:t>Munkabér 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8EFF35BC-5883-96E2-21FF-095BBDCDE313}"/>
              </a:ext>
            </a:extLst>
          </p:cNvPr>
          <p:cNvSpPr txBox="1"/>
          <p:nvPr/>
        </p:nvSpPr>
        <p:spPr>
          <a:xfrm>
            <a:off x="14802758" y="8367126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rgbClr val="C00000"/>
                </a:solidFill>
              </a:rPr>
              <a:t>---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DF2C3A6C-21B0-1C39-FE06-97A7B7B24E88}"/>
              </a:ext>
            </a:extLst>
          </p:cNvPr>
          <p:cNvSpPr txBox="1"/>
          <p:nvPr/>
        </p:nvSpPr>
        <p:spPr>
          <a:xfrm>
            <a:off x="9371905" y="8913412"/>
            <a:ext cx="4484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rgbClr val="C00000"/>
                </a:solidFill>
              </a:rPr>
              <a:t>Max. 302 000.-Ft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D6111C41-6B98-F551-7E9D-2254A6A4B3D6}"/>
              </a:ext>
            </a:extLst>
          </p:cNvPr>
          <p:cNvSpPr txBox="1"/>
          <p:nvPr/>
        </p:nvSpPr>
        <p:spPr>
          <a:xfrm>
            <a:off x="8427899" y="8323260"/>
            <a:ext cx="2323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rgbClr val="C00000"/>
                </a:solidFill>
              </a:rPr>
              <a:t>Ösztöndíj,</a:t>
            </a:r>
          </a:p>
          <a:p>
            <a:r>
              <a:rPr lang="hu-HU" sz="2000" dirty="0">
                <a:solidFill>
                  <a:srgbClr val="C00000"/>
                </a:solidFill>
              </a:rPr>
              <a:t>munkabér</a:t>
            </a:r>
          </a:p>
        </p:txBody>
      </p:sp>
    </p:spTree>
    <p:extLst>
      <p:ext uri="{BB962C8B-B14F-4D97-AF65-F5344CB8AC3E}">
        <p14:creationId xmlns:p14="http://schemas.microsoft.com/office/powerpoint/2010/main" val="2836661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7277" r="-261638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4A24C9-DF81-E283-1103-45DA747E1216}"/>
              </a:ext>
            </a:extLst>
          </p:cNvPr>
          <p:cNvSpPr txBox="1"/>
          <p:nvPr/>
        </p:nvSpPr>
        <p:spPr>
          <a:xfrm>
            <a:off x="5787539" y="4216435"/>
            <a:ext cx="760956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 err="1">
                <a:solidFill>
                  <a:schemeClr val="bg2">
                    <a:lumMod val="25000"/>
                  </a:schemeClr>
                </a:solidFill>
                <a:ea typeface="Calibri"/>
                <a:cs typeface="Calibri"/>
              </a:rPr>
              <a:t>Köszönöm</a:t>
            </a:r>
            <a:r>
              <a:rPr lang="en-US" sz="5400" b="1" dirty="0">
                <a:solidFill>
                  <a:schemeClr val="bg2">
                    <a:lumMod val="25000"/>
                  </a:schemeClr>
                </a:solidFill>
                <a:ea typeface="Calibri"/>
                <a:cs typeface="Calibri"/>
              </a:rPr>
              <a:t> a </a:t>
            </a:r>
            <a:r>
              <a:rPr lang="en-US" sz="5400" b="1" err="1">
                <a:solidFill>
                  <a:schemeClr val="bg2">
                    <a:lumMod val="25000"/>
                  </a:schemeClr>
                </a:solidFill>
                <a:ea typeface="Calibri"/>
                <a:cs typeface="Calibri"/>
              </a:rPr>
              <a:t>figyelmet</a:t>
            </a:r>
            <a:r>
              <a:rPr lang="en-US" sz="5400" b="1" dirty="0">
                <a:solidFill>
                  <a:schemeClr val="bg2">
                    <a:lumMod val="25000"/>
                  </a:schemeClr>
                </a:solidFill>
                <a:ea typeface="Calibri"/>
                <a:cs typeface="Calibri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291809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ChronicleVTI">
  <a:themeElements>
    <a:clrScheme name="ChronicleVTI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ChronicleVTI">
      <a:majorFont>
        <a:latin typeface="Univers Condensed"/>
        <a:ea typeface=""/>
        <a:cs typeface=""/>
      </a:majorFont>
      <a:minorFont>
        <a:latin typeface="Calisto MT" panose="02040603050505030304"/>
        <a:ea typeface=""/>
        <a:cs typeface=""/>
      </a:minorFont>
    </a:fontScheme>
    <a:fmtScheme name="Chronicle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34FD3B1-53CD-4A5C-943C-C44DFF248C3E}" vid="{19A790DA-2E4D-4134-98A6-7DECB1A1B842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647</TotalTime>
  <Words>1206</Words>
  <Application>Microsoft Office PowerPoint</Application>
  <PresentationFormat>Egyéni</PresentationFormat>
  <Paragraphs>248</Paragraphs>
  <Slides>33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33</vt:i4>
      </vt:variant>
    </vt:vector>
  </HeadingPairs>
  <TitlesOfParts>
    <vt:vector size="52" baseType="lpstr">
      <vt:lpstr>Wingdings</vt:lpstr>
      <vt:lpstr>Univers Condensed</vt:lpstr>
      <vt:lpstr>Grotesque</vt:lpstr>
      <vt:lpstr>Gloucester MT Extra Condensed</vt:lpstr>
      <vt:lpstr>Calisto MT</vt:lpstr>
      <vt:lpstr>HK Grotesk Bold Bold</vt:lpstr>
      <vt:lpstr>Aptos</vt:lpstr>
      <vt:lpstr>ADLaM Display</vt:lpstr>
      <vt:lpstr>Arial</vt:lpstr>
      <vt:lpstr>Montserrat Classic Bold</vt:lpstr>
      <vt:lpstr>HK Grotesk Medium</vt:lpstr>
      <vt:lpstr>Google Sans</vt:lpstr>
      <vt:lpstr>Arial,Sans-Serif</vt:lpstr>
      <vt:lpstr>Arial</vt:lpstr>
      <vt:lpstr>Harlow Solid Italic</vt:lpstr>
      <vt:lpstr>HK Grotesk Bold</vt:lpstr>
      <vt:lpstr>Calibri</vt:lpstr>
      <vt:lpstr>Aptos Slab SemiBold</vt:lpstr>
      <vt:lpstr>ChronicleVTI</vt:lpstr>
      <vt:lpstr>PowerPoint-bemutató</vt:lpstr>
      <vt:lpstr>PowerPoint-bemutató</vt:lpstr>
      <vt:lpstr>PowerPoint-bemutató</vt:lpstr>
      <vt:lpstr>PowerPoint-bemutató</vt:lpstr>
      <vt:lpstr>Iskolától a szakmáig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 helyi munkakerőpiac és mobilitás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Vali</dc:creator>
  <cp:lastModifiedBy>Valeria Szalai</cp:lastModifiedBy>
  <cp:revision>367</cp:revision>
  <dcterms:created xsi:type="dcterms:W3CDTF">2006-08-16T00:00:00Z</dcterms:created>
  <dcterms:modified xsi:type="dcterms:W3CDTF">2026-09-08T19:48:47Z</dcterms:modified>
  <dc:identifier>DAFlIv0IPJo</dc:identifier>
</cp:coreProperties>
</file>