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Open Sans Bold" panose="020B0806030504020204" charset="0"/>
      <p:regular r:id="rId12"/>
      <p:bold r:id="rId13"/>
    </p:embeddedFont>
    <p:embeddedFont>
      <p:font typeface="Roboto" panose="02000000000000000000" pitchFamily="2" charset="0"/>
      <p:regular r:id="rId14"/>
    </p:embeddedFont>
    <p:embeddedFont>
      <p:font typeface="Roboto Bold" panose="02000000000000000000" charset="0"/>
      <p:regular r:id="rId15"/>
      <p:bold r:id="rId16"/>
    </p:embeddedFont>
    <p:embeddedFont>
      <p:font typeface="Roboto Bold Italics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8" d="100"/>
          <a:sy n="48" d="100"/>
        </p:scale>
        <p:origin x="1018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eria Szalai" userId="b19b698c67d7ce9f" providerId="Windows Live" clId="Web-{F08036AB-81AE-41E2-83F3-9A13AF0B614B}"/>
    <pc:docChg chg="modSld">
      <pc:chgData name="Valeria Szalai" userId="b19b698c67d7ce9f" providerId="Windows Live" clId="Web-{F08036AB-81AE-41E2-83F3-9A13AF0B614B}" dt="2024-10-11T08:42:23.219" v="2" actId="1076"/>
      <pc:docMkLst>
        <pc:docMk/>
      </pc:docMkLst>
      <pc:sldChg chg="modSp">
        <pc:chgData name="Valeria Szalai" userId="b19b698c67d7ce9f" providerId="Windows Live" clId="Web-{F08036AB-81AE-41E2-83F3-9A13AF0B614B}" dt="2024-10-11T08:42:23.219" v="2" actId="1076"/>
        <pc:sldMkLst>
          <pc:docMk/>
          <pc:sldMk cId="0" sldId="263"/>
        </pc:sldMkLst>
        <pc:spChg chg="mod">
          <ac:chgData name="Valeria Szalai" userId="b19b698c67d7ce9f" providerId="Windows Live" clId="Web-{F08036AB-81AE-41E2-83F3-9A13AF0B614B}" dt="2024-10-11T08:42:17.062" v="0" actId="1076"/>
          <ac:spMkLst>
            <pc:docMk/>
            <pc:sldMk cId="0" sldId="263"/>
            <ac:spMk id="25" creationId="{00000000-0000-0000-0000-000000000000}"/>
          </ac:spMkLst>
        </pc:spChg>
        <pc:spChg chg="mod">
          <ac:chgData name="Valeria Szalai" userId="b19b698c67d7ce9f" providerId="Windows Live" clId="Web-{F08036AB-81AE-41E2-83F3-9A13AF0B614B}" dt="2024-10-11T08:42:22.047" v="1" actId="1076"/>
          <ac:spMkLst>
            <pc:docMk/>
            <pc:sldMk cId="0" sldId="263"/>
            <ac:spMk id="26" creationId="{00000000-0000-0000-0000-000000000000}"/>
          </ac:spMkLst>
        </pc:spChg>
        <pc:spChg chg="mod">
          <ac:chgData name="Valeria Szalai" userId="b19b698c67d7ce9f" providerId="Windows Live" clId="Web-{F08036AB-81AE-41E2-83F3-9A13AF0B614B}" dt="2024-10-11T08:42:23.219" v="2" actId="1076"/>
          <ac:spMkLst>
            <pc:docMk/>
            <pc:sldMk cId="0" sldId="263"/>
            <ac:spMk id="27" creationId="{00000000-0000-0000-0000-000000000000}"/>
          </ac:spMkLst>
        </pc:spChg>
      </pc:sldChg>
    </pc:docChg>
  </pc:docChgLst>
  <pc:docChgLst>
    <pc:chgData name="Valeria Szalai" userId="b19b698c67d7ce9f" providerId="Windows Live" clId="Web-{24FF05B2-FE73-443D-8BC3-49420C22041B}"/>
    <pc:docChg chg="modSld">
      <pc:chgData name="Valeria Szalai" userId="b19b698c67d7ce9f" providerId="Windows Live" clId="Web-{24FF05B2-FE73-443D-8BC3-49420C22041B}" dt="2024-10-09T08:16:55.233" v="1" actId="20577"/>
      <pc:docMkLst>
        <pc:docMk/>
      </pc:docMkLst>
      <pc:sldChg chg="modSp">
        <pc:chgData name="Valeria Szalai" userId="b19b698c67d7ce9f" providerId="Windows Live" clId="Web-{24FF05B2-FE73-443D-8BC3-49420C22041B}" dt="2024-10-09T08:16:55.233" v="1" actId="20577"/>
        <pc:sldMkLst>
          <pc:docMk/>
          <pc:sldMk cId="0" sldId="258"/>
        </pc:sldMkLst>
        <pc:spChg chg="mod">
          <ac:chgData name="Valeria Szalai" userId="b19b698c67d7ce9f" providerId="Windows Live" clId="Web-{24FF05B2-FE73-443D-8BC3-49420C22041B}" dt="2024-10-09T08:16:55.233" v="1" actId="20577"/>
          <ac:spMkLst>
            <pc:docMk/>
            <pc:sldMk cId="0" sldId="258"/>
            <ac:spMk id="1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0.svg"/><Relationship Id="rId7" Type="http://schemas.openxmlformats.org/officeDocument/2006/relationships/image" Target="../media/image21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3.svg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0.svg"/><Relationship Id="rId7" Type="http://schemas.openxmlformats.org/officeDocument/2006/relationships/image" Target="../media/image24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7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67312" y="513745"/>
            <a:ext cx="1278287" cy="1276242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060F27">
                <a:alpha val="87843"/>
              </a:srgbClr>
            </a:solidFill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7451800" y="8497013"/>
            <a:ext cx="1278287" cy="1276242"/>
            <a:chOff x="0" y="0"/>
            <a:chExt cx="6350000" cy="63398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060F27">
                <a:alpha val="87843"/>
              </a:srgbClr>
            </a:solid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6" name="Freeform 6"/>
          <p:cNvSpPr/>
          <p:nvPr/>
        </p:nvSpPr>
        <p:spPr>
          <a:xfrm>
            <a:off x="660421" y="1242887"/>
            <a:ext cx="16967157" cy="7801225"/>
          </a:xfrm>
          <a:custGeom>
            <a:avLst/>
            <a:gdLst/>
            <a:ahLst/>
            <a:cxnLst/>
            <a:rect l="l" t="t" r="r" b="b"/>
            <a:pathLst>
              <a:path w="16967157" h="7801225">
                <a:moveTo>
                  <a:pt x="0" y="0"/>
                </a:moveTo>
                <a:lnTo>
                  <a:pt x="16967158" y="0"/>
                </a:lnTo>
                <a:lnTo>
                  <a:pt x="16967158" y="7801226"/>
                </a:lnTo>
                <a:lnTo>
                  <a:pt x="0" y="78012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405" b="-32499"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7" name="Group 7"/>
          <p:cNvGrpSpPr/>
          <p:nvPr/>
        </p:nvGrpSpPr>
        <p:grpSpPr>
          <a:xfrm>
            <a:off x="9476312" y="513745"/>
            <a:ext cx="6856275" cy="9259511"/>
            <a:chOff x="0" y="0"/>
            <a:chExt cx="1805768" cy="243871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05768" cy="2438719"/>
            </a:xfrm>
            <a:custGeom>
              <a:avLst/>
              <a:gdLst/>
              <a:ahLst/>
              <a:cxnLst/>
              <a:rect l="l" t="t" r="r" b="b"/>
              <a:pathLst>
                <a:path w="1805768" h="2438719">
                  <a:moveTo>
                    <a:pt x="0" y="0"/>
                  </a:moveTo>
                  <a:lnTo>
                    <a:pt x="1805768" y="0"/>
                  </a:lnTo>
                  <a:lnTo>
                    <a:pt x="1805768" y="2438719"/>
                  </a:lnTo>
                  <a:lnTo>
                    <a:pt x="0" y="2438719"/>
                  </a:lnTo>
                  <a:close/>
                </a:path>
              </a:pathLst>
            </a:custGeom>
            <a:solidFill>
              <a:srgbClr val="293462">
                <a:alpha val="94902"/>
              </a:srgbClr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805768" cy="24768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7008100"/>
            <a:ext cx="9144000" cy="1488913"/>
            <a:chOff x="0" y="0"/>
            <a:chExt cx="2408296" cy="39214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08296" cy="392142"/>
            </a:xfrm>
            <a:custGeom>
              <a:avLst/>
              <a:gdLst/>
              <a:ahLst/>
              <a:cxnLst/>
              <a:rect l="l" t="t" r="r" b="b"/>
              <a:pathLst>
                <a:path w="2408296" h="392142">
                  <a:moveTo>
                    <a:pt x="0" y="0"/>
                  </a:moveTo>
                  <a:lnTo>
                    <a:pt x="2408296" y="0"/>
                  </a:lnTo>
                  <a:lnTo>
                    <a:pt x="2408296" y="392142"/>
                  </a:lnTo>
                  <a:lnTo>
                    <a:pt x="0" y="392142"/>
                  </a:lnTo>
                  <a:close/>
                </a:path>
              </a:pathLst>
            </a:custGeom>
            <a:solidFill>
              <a:srgbClr val="293462">
                <a:alpha val="94902"/>
              </a:srgbClr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408296" cy="4302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AutoShape 13"/>
          <p:cNvSpPr/>
          <p:nvPr/>
        </p:nvSpPr>
        <p:spPr>
          <a:xfrm>
            <a:off x="10189072" y="6960475"/>
            <a:ext cx="5430754" cy="0"/>
          </a:xfrm>
          <a:prstGeom prst="line">
            <a:avLst/>
          </a:prstGeom>
          <a:ln w="95250" cap="flat">
            <a:solidFill>
              <a:srgbClr val="F7D71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hu-HU"/>
          </a:p>
        </p:txBody>
      </p:sp>
      <p:sp>
        <p:nvSpPr>
          <p:cNvPr id="14" name="Freeform 14"/>
          <p:cNvSpPr/>
          <p:nvPr/>
        </p:nvSpPr>
        <p:spPr>
          <a:xfrm>
            <a:off x="10291923" y="1151866"/>
            <a:ext cx="1573613" cy="1083826"/>
          </a:xfrm>
          <a:custGeom>
            <a:avLst/>
            <a:gdLst/>
            <a:ahLst/>
            <a:cxnLst/>
            <a:rect l="l" t="t" r="r" b="b"/>
            <a:pathLst>
              <a:path w="1573613" h="1083826">
                <a:moveTo>
                  <a:pt x="0" y="0"/>
                </a:moveTo>
                <a:lnTo>
                  <a:pt x="1573613" y="0"/>
                </a:lnTo>
                <a:lnTo>
                  <a:pt x="1573613" y="1083825"/>
                </a:lnTo>
                <a:lnTo>
                  <a:pt x="0" y="10838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5" name="TextBox 15"/>
          <p:cNvSpPr txBox="1"/>
          <p:nvPr/>
        </p:nvSpPr>
        <p:spPr>
          <a:xfrm>
            <a:off x="10291923" y="2922194"/>
            <a:ext cx="5464240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319"/>
              </a:lnSpc>
            </a:pPr>
            <a:r>
              <a:rPr lang="en-US" sz="8799" spc="87">
                <a:solidFill>
                  <a:srgbClr val="F7D716"/>
                </a:solidFill>
                <a:latin typeface="Roboto Bold"/>
              </a:rPr>
              <a:t>UTAZÁSI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715500" y="4502319"/>
            <a:ext cx="6617086" cy="151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319"/>
              </a:lnSpc>
            </a:pPr>
            <a:r>
              <a:rPr lang="en-US" sz="8799" spc="87">
                <a:solidFill>
                  <a:srgbClr val="FFFFFF"/>
                </a:solidFill>
                <a:latin typeface="Roboto Bold"/>
              </a:rPr>
              <a:t>SZERZŐDÉS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0698" y="7030562"/>
            <a:ext cx="4959422" cy="721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 spc="42">
                <a:solidFill>
                  <a:srgbClr val="F7D716"/>
                </a:solidFill>
                <a:latin typeface="Roboto Bold"/>
              </a:rPr>
              <a:t>KÉSZÍTETTE: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719679" y="7126129"/>
            <a:ext cx="4371265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39"/>
              </a:lnSpc>
            </a:pPr>
            <a:r>
              <a:rPr lang="en-US" sz="3099">
                <a:solidFill>
                  <a:srgbClr val="FFFFFF"/>
                </a:solidFill>
                <a:latin typeface="Roboto Bold Italics"/>
              </a:rPr>
              <a:t>Szalai Valéria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0698" y="7836496"/>
            <a:ext cx="9136849" cy="500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2800" spc="28">
                <a:solidFill>
                  <a:srgbClr val="F7D716"/>
                </a:solidFill>
                <a:latin typeface="Roboto Bold"/>
              </a:rPr>
              <a:t>Forrás: Dr Szanyi Ildikó: Adminisztráció és elszámolás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522127" y="7817446"/>
            <a:ext cx="4764643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Open Sans Bold"/>
              </a:rPr>
              <a:t>tk. 37-41. oldal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7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44386" y="-272548"/>
            <a:ext cx="13329364" cy="10559548"/>
            <a:chOff x="0" y="0"/>
            <a:chExt cx="3510614" cy="27811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10614" cy="2781116"/>
            </a:xfrm>
            <a:custGeom>
              <a:avLst/>
              <a:gdLst/>
              <a:ahLst/>
              <a:cxnLst/>
              <a:rect l="l" t="t" r="r" b="b"/>
              <a:pathLst>
                <a:path w="3510614" h="2781116">
                  <a:moveTo>
                    <a:pt x="0" y="0"/>
                  </a:moveTo>
                  <a:lnTo>
                    <a:pt x="3510614" y="0"/>
                  </a:lnTo>
                  <a:lnTo>
                    <a:pt x="3510614" y="2781116"/>
                  </a:lnTo>
                  <a:lnTo>
                    <a:pt x="0" y="2781116"/>
                  </a:lnTo>
                  <a:close/>
                </a:path>
              </a:pathLst>
            </a:custGeom>
            <a:solidFill>
              <a:srgbClr val="293462"/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510614" cy="28192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504456" flipH="1">
            <a:off x="11465426" y="691042"/>
            <a:ext cx="6785745" cy="4911183"/>
          </a:xfrm>
          <a:custGeom>
            <a:avLst/>
            <a:gdLst/>
            <a:ahLst/>
            <a:cxnLst/>
            <a:rect l="l" t="t" r="r" b="b"/>
            <a:pathLst>
              <a:path w="6785745" h="4911183">
                <a:moveTo>
                  <a:pt x="6785745" y="0"/>
                </a:moveTo>
                <a:lnTo>
                  <a:pt x="0" y="0"/>
                </a:lnTo>
                <a:lnTo>
                  <a:pt x="0" y="4911183"/>
                </a:lnTo>
                <a:lnTo>
                  <a:pt x="6785745" y="4911183"/>
                </a:lnTo>
                <a:lnTo>
                  <a:pt x="678574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6" name="Freeform 6"/>
          <p:cNvSpPr/>
          <p:nvPr/>
        </p:nvSpPr>
        <p:spPr>
          <a:xfrm>
            <a:off x="14600693" y="5981465"/>
            <a:ext cx="5317215" cy="5446571"/>
          </a:xfrm>
          <a:custGeom>
            <a:avLst/>
            <a:gdLst/>
            <a:ahLst/>
            <a:cxnLst/>
            <a:rect l="l" t="t" r="r" b="b"/>
            <a:pathLst>
              <a:path w="5317215" h="5446571">
                <a:moveTo>
                  <a:pt x="0" y="0"/>
                </a:moveTo>
                <a:lnTo>
                  <a:pt x="5317214" y="0"/>
                </a:lnTo>
                <a:lnTo>
                  <a:pt x="5317214" y="5446571"/>
                </a:lnTo>
                <a:lnTo>
                  <a:pt x="0" y="54465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 rot="-274868">
            <a:off x="856228" y="-935528"/>
            <a:ext cx="5377602" cy="12158056"/>
            <a:chOff x="0" y="0"/>
            <a:chExt cx="2628900" cy="5943600"/>
          </a:xfrm>
        </p:grpSpPr>
        <p:sp>
          <p:nvSpPr>
            <p:cNvPr id="8" name="Freeform 8"/>
            <p:cNvSpPr/>
            <p:nvPr/>
          </p:nvSpPr>
          <p:spPr>
            <a:xfrm>
              <a:off x="101600" y="76200"/>
              <a:ext cx="2425700" cy="1905000"/>
            </a:xfrm>
            <a:custGeom>
              <a:avLst/>
              <a:gdLst/>
              <a:ahLst/>
              <a:cxnLst/>
              <a:rect l="l" t="t" r="r" b="b"/>
              <a:pathLst>
                <a:path w="2425700" h="1905000">
                  <a:moveTo>
                    <a:pt x="2425700" y="1905000"/>
                  </a:moveTo>
                  <a:lnTo>
                    <a:pt x="0" y="1905000"/>
                  </a:lnTo>
                  <a:lnTo>
                    <a:pt x="0" y="0"/>
                  </a:lnTo>
                  <a:lnTo>
                    <a:pt x="2425700" y="0"/>
                  </a:lnTo>
                  <a:lnTo>
                    <a:pt x="2425700" y="1905000"/>
                  </a:lnTo>
                  <a:close/>
                </a:path>
              </a:pathLst>
            </a:custGeom>
            <a:blipFill>
              <a:blip r:embed="rId4"/>
              <a:stretch>
                <a:fillRect l="-4982" r="-4982"/>
              </a:stretch>
            </a:blipFill>
          </p:spPr>
          <p:txBody>
            <a:bodyPr/>
            <a:lstStyle/>
            <a:p>
              <a:endParaRPr lang="hu-HU"/>
            </a:p>
          </p:txBody>
        </p:sp>
        <p:sp>
          <p:nvSpPr>
            <p:cNvPr id="9" name="Freeform 9"/>
            <p:cNvSpPr/>
            <p:nvPr/>
          </p:nvSpPr>
          <p:spPr>
            <a:xfrm>
              <a:off x="101600" y="2019300"/>
              <a:ext cx="2425700" cy="1905000"/>
            </a:xfrm>
            <a:custGeom>
              <a:avLst/>
              <a:gdLst/>
              <a:ahLst/>
              <a:cxnLst/>
              <a:rect l="l" t="t" r="r" b="b"/>
              <a:pathLst>
                <a:path w="2425700" h="1905000">
                  <a:moveTo>
                    <a:pt x="2425700" y="1905000"/>
                  </a:moveTo>
                  <a:lnTo>
                    <a:pt x="0" y="1905000"/>
                  </a:lnTo>
                  <a:lnTo>
                    <a:pt x="0" y="0"/>
                  </a:lnTo>
                  <a:lnTo>
                    <a:pt x="2425700" y="0"/>
                  </a:lnTo>
                  <a:lnTo>
                    <a:pt x="2425700" y="1905000"/>
                  </a:lnTo>
                  <a:close/>
                </a:path>
              </a:pathLst>
            </a:custGeom>
            <a:blipFill>
              <a:blip r:embed="rId5"/>
              <a:stretch>
                <a:fillRect l="-2884" r="-2884"/>
              </a:stretch>
            </a:blipFill>
          </p:spPr>
          <p:txBody>
            <a:bodyPr/>
            <a:lstStyle/>
            <a:p>
              <a:endParaRPr lang="hu-HU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01600" y="3962400"/>
              <a:ext cx="2425700" cy="1905000"/>
            </a:xfrm>
            <a:custGeom>
              <a:avLst/>
              <a:gdLst/>
              <a:ahLst/>
              <a:cxnLst/>
              <a:rect l="l" t="t" r="r" b="b"/>
              <a:pathLst>
                <a:path w="2425700" h="1905000">
                  <a:moveTo>
                    <a:pt x="2425700" y="1905000"/>
                  </a:moveTo>
                  <a:lnTo>
                    <a:pt x="0" y="1905000"/>
                  </a:lnTo>
                  <a:lnTo>
                    <a:pt x="0" y="0"/>
                  </a:lnTo>
                  <a:lnTo>
                    <a:pt x="2425700" y="0"/>
                  </a:lnTo>
                  <a:lnTo>
                    <a:pt x="2425700" y="1905000"/>
                  </a:lnTo>
                  <a:close/>
                </a:path>
              </a:pathLst>
            </a:custGeom>
            <a:blipFill>
              <a:blip r:embed="rId6"/>
              <a:stretch>
                <a:fillRect l="-8937" r="-8937"/>
              </a:stretch>
            </a:blipFill>
          </p:spPr>
          <p:txBody>
            <a:bodyPr/>
            <a:lstStyle/>
            <a:p>
              <a:endParaRPr lang="hu-HU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2628900" cy="5943600"/>
            </a:xfrm>
            <a:custGeom>
              <a:avLst/>
              <a:gdLst/>
              <a:ahLst/>
              <a:cxnLst/>
              <a:rect l="l" t="t" r="r" b="b"/>
              <a:pathLst>
                <a:path w="2628900" h="5943600">
                  <a:moveTo>
                    <a:pt x="2628900" y="5943600"/>
                  </a:moveTo>
                  <a:lnTo>
                    <a:pt x="0" y="5943600"/>
                  </a:lnTo>
                  <a:lnTo>
                    <a:pt x="0" y="0"/>
                  </a:lnTo>
                  <a:lnTo>
                    <a:pt x="2628900" y="0"/>
                  </a:lnTo>
                  <a:lnTo>
                    <a:pt x="2628900" y="5943600"/>
                  </a:lnTo>
                  <a:close/>
                </a:path>
              </a:pathLst>
            </a:custGeom>
            <a:blipFill>
              <a:blip r:embed="rId7"/>
              <a:stretch>
                <a:fillRect t="-48" b="-48"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710776" y="3614313"/>
            <a:ext cx="9938704" cy="6630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8265" lvl="1" indent="-429133">
              <a:lnSpc>
                <a:spcPts val="7831"/>
              </a:lnSpc>
              <a:buFont typeface="Arial"/>
              <a:buChar char="•"/>
            </a:pPr>
            <a:r>
              <a:rPr lang="en-US" sz="3975">
                <a:solidFill>
                  <a:srgbClr val="FFFFFF"/>
                </a:solidFill>
                <a:latin typeface="Roboto"/>
              </a:rPr>
              <a:t>utas- utazásszervező által aláírt</a:t>
            </a:r>
          </a:p>
          <a:p>
            <a:pPr marL="858265" lvl="1" indent="-429133">
              <a:lnSpc>
                <a:spcPts val="7831"/>
              </a:lnSpc>
              <a:buFont typeface="Arial"/>
              <a:buChar char="•"/>
            </a:pPr>
            <a:r>
              <a:rPr lang="en-US" sz="3975">
                <a:solidFill>
                  <a:srgbClr val="FFFFFF"/>
                </a:solidFill>
                <a:latin typeface="Roboto"/>
              </a:rPr>
              <a:t>két fél jogait és felelősségeit tartalmazza</a:t>
            </a:r>
          </a:p>
          <a:p>
            <a:pPr marL="858265" lvl="1" indent="-429133">
              <a:lnSpc>
                <a:spcPts val="7831"/>
              </a:lnSpc>
              <a:buFont typeface="Arial"/>
              <a:buChar char="•"/>
            </a:pPr>
            <a:r>
              <a:rPr lang="en-US" sz="3975">
                <a:solidFill>
                  <a:srgbClr val="FFFFFF"/>
                </a:solidFill>
                <a:latin typeface="Roboto"/>
              </a:rPr>
              <a:t>csak írásban érvényes</a:t>
            </a:r>
          </a:p>
          <a:p>
            <a:pPr marL="858265" lvl="1" indent="-429133">
              <a:lnSpc>
                <a:spcPts val="7831"/>
              </a:lnSpc>
              <a:buFont typeface="Arial"/>
              <a:buChar char="•"/>
            </a:pPr>
            <a:r>
              <a:rPr lang="en-US" sz="3975">
                <a:solidFill>
                  <a:srgbClr val="FFFFFF"/>
                </a:solidFill>
                <a:latin typeface="Roboto"/>
              </a:rPr>
              <a:t>papír, vagy digitális alapon </a:t>
            </a:r>
          </a:p>
          <a:p>
            <a:pPr>
              <a:lnSpc>
                <a:spcPts val="7831"/>
              </a:lnSpc>
            </a:pPr>
            <a:r>
              <a:rPr lang="en-US" sz="3975">
                <a:solidFill>
                  <a:srgbClr val="FFFFFF"/>
                </a:solidFill>
                <a:latin typeface="Roboto"/>
              </a:rPr>
              <a:t>       megköthető</a:t>
            </a:r>
          </a:p>
          <a:p>
            <a:pPr>
              <a:lnSpc>
                <a:spcPts val="5126"/>
              </a:lnSpc>
            </a:pPr>
            <a:endParaRPr lang="en-US" sz="3975">
              <a:solidFill>
                <a:srgbClr val="FFFFFF"/>
              </a:solidFill>
              <a:latin typeface="Roboto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413989" y="2570190"/>
            <a:ext cx="9457715" cy="1029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79"/>
              </a:lnSpc>
            </a:pPr>
            <a:r>
              <a:rPr lang="en-US" sz="5985" spc="59">
                <a:solidFill>
                  <a:srgbClr val="F7D716"/>
                </a:solidFill>
                <a:latin typeface="Roboto Bold"/>
              </a:rPr>
              <a:t>Utazási szerződés fogalma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7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44386" y="-272548"/>
            <a:ext cx="13329364" cy="10559548"/>
            <a:chOff x="0" y="0"/>
            <a:chExt cx="3510614" cy="27811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10614" cy="2781116"/>
            </a:xfrm>
            <a:custGeom>
              <a:avLst/>
              <a:gdLst/>
              <a:ahLst/>
              <a:cxnLst/>
              <a:rect l="l" t="t" r="r" b="b"/>
              <a:pathLst>
                <a:path w="3510614" h="2781116">
                  <a:moveTo>
                    <a:pt x="0" y="0"/>
                  </a:moveTo>
                  <a:lnTo>
                    <a:pt x="3510614" y="0"/>
                  </a:lnTo>
                  <a:lnTo>
                    <a:pt x="3510614" y="2781116"/>
                  </a:lnTo>
                  <a:lnTo>
                    <a:pt x="0" y="2781116"/>
                  </a:lnTo>
                  <a:close/>
                </a:path>
              </a:pathLst>
            </a:custGeom>
            <a:solidFill>
              <a:srgbClr val="293462"/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510614" cy="28192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504456" flipH="1">
            <a:off x="11465426" y="691042"/>
            <a:ext cx="6785745" cy="4911183"/>
          </a:xfrm>
          <a:custGeom>
            <a:avLst/>
            <a:gdLst/>
            <a:ahLst/>
            <a:cxnLst/>
            <a:rect l="l" t="t" r="r" b="b"/>
            <a:pathLst>
              <a:path w="6785745" h="4911183">
                <a:moveTo>
                  <a:pt x="6785745" y="0"/>
                </a:moveTo>
                <a:lnTo>
                  <a:pt x="0" y="0"/>
                </a:lnTo>
                <a:lnTo>
                  <a:pt x="0" y="4911183"/>
                </a:lnTo>
                <a:lnTo>
                  <a:pt x="6785745" y="4911183"/>
                </a:lnTo>
                <a:lnTo>
                  <a:pt x="678574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6" name="Freeform 6"/>
          <p:cNvSpPr/>
          <p:nvPr/>
        </p:nvSpPr>
        <p:spPr>
          <a:xfrm>
            <a:off x="14600693" y="5981465"/>
            <a:ext cx="5317215" cy="5446571"/>
          </a:xfrm>
          <a:custGeom>
            <a:avLst/>
            <a:gdLst/>
            <a:ahLst/>
            <a:cxnLst/>
            <a:rect l="l" t="t" r="r" b="b"/>
            <a:pathLst>
              <a:path w="5317215" h="5446571">
                <a:moveTo>
                  <a:pt x="0" y="0"/>
                </a:moveTo>
                <a:lnTo>
                  <a:pt x="5317214" y="0"/>
                </a:lnTo>
                <a:lnTo>
                  <a:pt x="5317214" y="5446571"/>
                </a:lnTo>
                <a:lnTo>
                  <a:pt x="0" y="54465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 rot="-274868">
            <a:off x="856228" y="-935528"/>
            <a:ext cx="5377602" cy="12158056"/>
            <a:chOff x="0" y="0"/>
            <a:chExt cx="2628900" cy="5943600"/>
          </a:xfrm>
        </p:grpSpPr>
        <p:sp>
          <p:nvSpPr>
            <p:cNvPr id="8" name="Freeform 8"/>
            <p:cNvSpPr/>
            <p:nvPr/>
          </p:nvSpPr>
          <p:spPr>
            <a:xfrm>
              <a:off x="101600" y="76200"/>
              <a:ext cx="2425700" cy="1905000"/>
            </a:xfrm>
            <a:custGeom>
              <a:avLst/>
              <a:gdLst/>
              <a:ahLst/>
              <a:cxnLst/>
              <a:rect l="l" t="t" r="r" b="b"/>
              <a:pathLst>
                <a:path w="2425700" h="1905000">
                  <a:moveTo>
                    <a:pt x="2425700" y="1905000"/>
                  </a:moveTo>
                  <a:lnTo>
                    <a:pt x="0" y="1905000"/>
                  </a:lnTo>
                  <a:lnTo>
                    <a:pt x="0" y="0"/>
                  </a:lnTo>
                  <a:lnTo>
                    <a:pt x="2425700" y="0"/>
                  </a:lnTo>
                  <a:lnTo>
                    <a:pt x="2425700" y="1905000"/>
                  </a:lnTo>
                  <a:close/>
                </a:path>
              </a:pathLst>
            </a:custGeom>
            <a:blipFill>
              <a:blip r:embed="rId4"/>
              <a:stretch>
                <a:fillRect l="-4982" r="-4982"/>
              </a:stretch>
            </a:blipFill>
          </p:spPr>
          <p:txBody>
            <a:bodyPr/>
            <a:lstStyle/>
            <a:p>
              <a:endParaRPr lang="hu-HU"/>
            </a:p>
          </p:txBody>
        </p:sp>
        <p:sp>
          <p:nvSpPr>
            <p:cNvPr id="9" name="Freeform 9"/>
            <p:cNvSpPr/>
            <p:nvPr/>
          </p:nvSpPr>
          <p:spPr>
            <a:xfrm>
              <a:off x="101600" y="2019300"/>
              <a:ext cx="2425700" cy="1905000"/>
            </a:xfrm>
            <a:custGeom>
              <a:avLst/>
              <a:gdLst/>
              <a:ahLst/>
              <a:cxnLst/>
              <a:rect l="l" t="t" r="r" b="b"/>
              <a:pathLst>
                <a:path w="2425700" h="1905000">
                  <a:moveTo>
                    <a:pt x="2425700" y="1905000"/>
                  </a:moveTo>
                  <a:lnTo>
                    <a:pt x="0" y="1905000"/>
                  </a:lnTo>
                  <a:lnTo>
                    <a:pt x="0" y="0"/>
                  </a:lnTo>
                  <a:lnTo>
                    <a:pt x="2425700" y="0"/>
                  </a:lnTo>
                  <a:lnTo>
                    <a:pt x="2425700" y="1905000"/>
                  </a:lnTo>
                  <a:close/>
                </a:path>
              </a:pathLst>
            </a:custGeom>
            <a:blipFill>
              <a:blip r:embed="rId5"/>
              <a:stretch>
                <a:fillRect l="-2884" r="-2884"/>
              </a:stretch>
            </a:blipFill>
          </p:spPr>
          <p:txBody>
            <a:bodyPr/>
            <a:lstStyle/>
            <a:p>
              <a:endParaRPr lang="hu-HU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01600" y="3962400"/>
              <a:ext cx="2425700" cy="1905000"/>
            </a:xfrm>
            <a:custGeom>
              <a:avLst/>
              <a:gdLst/>
              <a:ahLst/>
              <a:cxnLst/>
              <a:rect l="l" t="t" r="r" b="b"/>
              <a:pathLst>
                <a:path w="2425700" h="1905000">
                  <a:moveTo>
                    <a:pt x="2425700" y="1905000"/>
                  </a:moveTo>
                  <a:lnTo>
                    <a:pt x="0" y="1905000"/>
                  </a:lnTo>
                  <a:lnTo>
                    <a:pt x="0" y="0"/>
                  </a:lnTo>
                  <a:lnTo>
                    <a:pt x="2425700" y="0"/>
                  </a:lnTo>
                  <a:lnTo>
                    <a:pt x="2425700" y="1905000"/>
                  </a:lnTo>
                  <a:close/>
                </a:path>
              </a:pathLst>
            </a:custGeom>
            <a:blipFill>
              <a:blip r:embed="rId6"/>
              <a:stretch>
                <a:fillRect l="-8937" r="-8937"/>
              </a:stretch>
            </a:blipFill>
          </p:spPr>
          <p:txBody>
            <a:bodyPr/>
            <a:lstStyle/>
            <a:p>
              <a:endParaRPr lang="hu-HU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2628900" cy="5943600"/>
            </a:xfrm>
            <a:custGeom>
              <a:avLst/>
              <a:gdLst/>
              <a:ahLst/>
              <a:cxnLst/>
              <a:rect l="l" t="t" r="r" b="b"/>
              <a:pathLst>
                <a:path w="2628900" h="5943600">
                  <a:moveTo>
                    <a:pt x="2628900" y="5943600"/>
                  </a:moveTo>
                  <a:lnTo>
                    <a:pt x="0" y="5943600"/>
                  </a:lnTo>
                  <a:lnTo>
                    <a:pt x="0" y="0"/>
                  </a:lnTo>
                  <a:lnTo>
                    <a:pt x="2628900" y="0"/>
                  </a:lnTo>
                  <a:lnTo>
                    <a:pt x="2628900" y="5943600"/>
                  </a:lnTo>
                  <a:close/>
                </a:path>
              </a:pathLst>
            </a:custGeom>
            <a:blipFill>
              <a:blip r:embed="rId7"/>
              <a:stretch>
                <a:fillRect t="-48" b="-48"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710776" y="4341677"/>
            <a:ext cx="9938704" cy="5226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7885" lvl="1" indent="-428625">
              <a:lnSpc>
                <a:spcPts val="7831"/>
              </a:lnSpc>
              <a:buFont typeface="Arial"/>
              <a:buChar char="•"/>
            </a:pPr>
            <a:r>
              <a:rPr lang="en-US" sz="3950" dirty="0">
                <a:solidFill>
                  <a:srgbClr val="FFFFFF"/>
                </a:solidFill>
                <a:latin typeface="Roboto"/>
              </a:rPr>
              <a:t>213/1996 XII. 23. </a:t>
            </a:r>
            <a:r>
              <a:rPr lang="en-US" sz="3950" dirty="0" err="1">
                <a:solidFill>
                  <a:srgbClr val="FFFFFF"/>
                </a:solidFill>
                <a:latin typeface="Roboto"/>
              </a:rPr>
              <a:t>Kormányrendelet</a:t>
            </a:r>
            <a:r>
              <a:rPr lang="en-US" sz="3950" dirty="0">
                <a:solidFill>
                  <a:srgbClr val="FFFFFF"/>
                </a:solidFill>
                <a:latin typeface="Roboto"/>
              </a:rPr>
              <a:t> </a:t>
            </a:r>
            <a:r>
              <a:rPr lang="en-US" sz="3950" dirty="0" err="1">
                <a:solidFill>
                  <a:srgbClr val="FFFFFF"/>
                </a:solidFill>
                <a:latin typeface="Roboto"/>
              </a:rPr>
              <a:t>módosítva</a:t>
            </a:r>
            <a:r>
              <a:rPr lang="en-US" sz="3950" dirty="0">
                <a:solidFill>
                  <a:srgbClr val="FFFFFF"/>
                </a:solidFill>
                <a:latin typeface="Roboto"/>
              </a:rPr>
              <a:t> --&gt;</a:t>
            </a:r>
            <a:endParaRPr lang="en-US" sz="3950" dirty="0"/>
          </a:p>
          <a:p>
            <a:pPr marL="857885" lvl="1" indent="-428625">
              <a:lnSpc>
                <a:spcPct val="100000"/>
              </a:lnSpc>
              <a:buFont typeface="Arial"/>
              <a:buChar char="•"/>
            </a:pPr>
            <a:r>
              <a:rPr lang="hu-HU" sz="3950" dirty="0">
                <a:solidFill>
                  <a:srgbClr val="FFFFFF"/>
                </a:solidFill>
                <a:latin typeface="Roboto"/>
              </a:rPr>
              <a:t>472/2017 (XII.28.) </a:t>
            </a:r>
            <a:r>
              <a:rPr lang="en-US" sz="3950" dirty="0" err="1">
                <a:solidFill>
                  <a:srgbClr val="FFFFFF"/>
                </a:solidFill>
                <a:latin typeface="Roboto"/>
              </a:rPr>
              <a:t>Kormányrendelet</a:t>
            </a:r>
            <a:endParaRPr lang="en-US" sz="3950" dirty="0">
              <a:solidFill>
                <a:srgbClr val="FFFFFF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ts val="7831"/>
              </a:lnSpc>
            </a:pPr>
            <a:r>
              <a:rPr lang="en-US" sz="3950" dirty="0">
                <a:solidFill>
                  <a:srgbClr val="C1FF72"/>
                </a:solidFill>
                <a:latin typeface="Roboto Bold"/>
              </a:rPr>
              <a:t>Az </a:t>
            </a:r>
            <a:r>
              <a:rPr lang="en-US" sz="3950" dirty="0" err="1">
                <a:solidFill>
                  <a:srgbClr val="C1FF72"/>
                </a:solidFill>
                <a:latin typeface="Roboto Bold"/>
              </a:rPr>
              <a:t>utazási</a:t>
            </a:r>
            <a:r>
              <a:rPr lang="en-US" sz="3950" dirty="0">
                <a:solidFill>
                  <a:srgbClr val="C1FF72"/>
                </a:solidFill>
                <a:latin typeface="Roboto Bold"/>
              </a:rPr>
              <a:t> </a:t>
            </a:r>
            <a:r>
              <a:rPr lang="en-US" sz="3950" dirty="0" err="1">
                <a:solidFill>
                  <a:srgbClr val="C1FF72"/>
                </a:solidFill>
                <a:latin typeface="Roboto Bold"/>
              </a:rPr>
              <a:t>szerződés</a:t>
            </a:r>
            <a:r>
              <a:rPr lang="en-US" sz="3950" dirty="0">
                <a:solidFill>
                  <a:srgbClr val="C1FF72"/>
                </a:solidFill>
                <a:latin typeface="Roboto Bold"/>
              </a:rPr>
              <a:t> </a:t>
            </a:r>
            <a:r>
              <a:rPr lang="en-US" sz="3950" dirty="0" err="1">
                <a:solidFill>
                  <a:srgbClr val="C1FF72"/>
                </a:solidFill>
                <a:latin typeface="Roboto Bold"/>
              </a:rPr>
              <a:t>tartalmát</a:t>
            </a:r>
            <a:r>
              <a:rPr lang="en-US" sz="3950" dirty="0">
                <a:solidFill>
                  <a:srgbClr val="C1FF72"/>
                </a:solidFill>
                <a:latin typeface="Roboto Bold"/>
              </a:rPr>
              <a:t> </a:t>
            </a:r>
            <a:r>
              <a:rPr lang="en-US" sz="3950" dirty="0" err="1">
                <a:solidFill>
                  <a:srgbClr val="C1FF72"/>
                </a:solidFill>
                <a:latin typeface="Roboto Bold"/>
              </a:rPr>
              <a:t>és</a:t>
            </a:r>
            <a:r>
              <a:rPr lang="en-US" sz="3950" dirty="0">
                <a:solidFill>
                  <a:srgbClr val="C1FF72"/>
                </a:solidFill>
                <a:latin typeface="Roboto Bold"/>
              </a:rPr>
              <a:t> </a:t>
            </a:r>
            <a:r>
              <a:rPr lang="en-US" sz="3950" dirty="0" err="1">
                <a:solidFill>
                  <a:srgbClr val="C1FF72"/>
                </a:solidFill>
                <a:latin typeface="Roboto Bold"/>
              </a:rPr>
              <a:t>eljárásrendet</a:t>
            </a:r>
            <a:r>
              <a:rPr lang="en-US" sz="3950" dirty="0">
                <a:solidFill>
                  <a:srgbClr val="C1FF72"/>
                </a:solidFill>
                <a:latin typeface="Roboto Bold"/>
              </a:rPr>
              <a:t> </a:t>
            </a:r>
            <a:r>
              <a:rPr lang="en-US" sz="3950" dirty="0" err="1">
                <a:solidFill>
                  <a:srgbClr val="C1FF72"/>
                </a:solidFill>
                <a:latin typeface="Roboto Bold"/>
              </a:rPr>
              <a:t>szabályozza</a:t>
            </a:r>
            <a:r>
              <a:rPr lang="en-US" sz="3950" dirty="0">
                <a:solidFill>
                  <a:srgbClr val="C1FF72"/>
                </a:solidFill>
                <a:latin typeface="Roboto Bold"/>
              </a:rPr>
              <a:t>.</a:t>
            </a:r>
            <a:endParaRPr lang="en-US" sz="3950" dirty="0">
              <a:solidFill>
                <a:srgbClr val="C1FF72"/>
              </a:solidFill>
              <a:latin typeface="Roboto Bold"/>
              <a:ea typeface="Roboto Bold"/>
              <a:cs typeface="Roboto Bold"/>
            </a:endParaRPr>
          </a:p>
          <a:p>
            <a:pPr>
              <a:lnSpc>
                <a:spcPts val="5126"/>
              </a:lnSpc>
            </a:pPr>
            <a:endParaRPr lang="en-US" sz="3975" dirty="0">
              <a:solidFill>
                <a:srgbClr val="C1FF72"/>
              </a:solidFill>
              <a:latin typeface="Roboto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413989" y="2570190"/>
            <a:ext cx="9457715" cy="1029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79"/>
              </a:lnSpc>
            </a:pPr>
            <a:r>
              <a:rPr lang="en-US" sz="5985" spc="59">
                <a:solidFill>
                  <a:srgbClr val="F7D716"/>
                </a:solidFill>
                <a:latin typeface="Roboto Bold"/>
              </a:rPr>
              <a:t>Kormányrendeletek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44728">
            <a:off x="13572382" y="881755"/>
            <a:ext cx="3935436" cy="3049963"/>
          </a:xfrm>
          <a:custGeom>
            <a:avLst/>
            <a:gdLst/>
            <a:ahLst/>
            <a:cxnLst/>
            <a:rect l="l" t="t" r="r" b="b"/>
            <a:pathLst>
              <a:path w="3935436" h="3049963">
                <a:moveTo>
                  <a:pt x="0" y="0"/>
                </a:moveTo>
                <a:lnTo>
                  <a:pt x="3935435" y="0"/>
                </a:lnTo>
                <a:lnTo>
                  <a:pt x="3935435" y="3049962"/>
                </a:lnTo>
                <a:lnTo>
                  <a:pt x="0" y="30499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3" name="Group 3"/>
          <p:cNvGrpSpPr/>
          <p:nvPr/>
        </p:nvGrpSpPr>
        <p:grpSpPr>
          <a:xfrm>
            <a:off x="-5373269" y="2123479"/>
            <a:ext cx="29034538" cy="20505827"/>
            <a:chOff x="0" y="0"/>
            <a:chExt cx="1150857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0857" cy="812800"/>
            </a:xfrm>
            <a:custGeom>
              <a:avLst/>
              <a:gdLst/>
              <a:ahLst/>
              <a:cxnLst/>
              <a:rect l="l" t="t" r="r" b="b"/>
              <a:pathLst>
                <a:path w="1150857" h="812800">
                  <a:moveTo>
                    <a:pt x="575428" y="0"/>
                  </a:moveTo>
                  <a:cubicBezTo>
                    <a:pt x="257628" y="0"/>
                    <a:pt x="0" y="181951"/>
                    <a:pt x="0" y="406400"/>
                  </a:cubicBezTo>
                  <a:cubicBezTo>
                    <a:pt x="0" y="630849"/>
                    <a:pt x="257628" y="812800"/>
                    <a:pt x="575428" y="812800"/>
                  </a:cubicBezTo>
                  <a:cubicBezTo>
                    <a:pt x="893229" y="812800"/>
                    <a:pt x="1150857" y="630849"/>
                    <a:pt x="1150857" y="406400"/>
                  </a:cubicBezTo>
                  <a:cubicBezTo>
                    <a:pt x="1150857" y="181951"/>
                    <a:pt x="893229" y="0"/>
                    <a:pt x="575428" y="0"/>
                  </a:cubicBezTo>
                  <a:close/>
                </a:path>
              </a:pathLst>
            </a:custGeom>
            <a:solidFill>
              <a:srgbClr val="F7D716"/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7893" y="38100"/>
              <a:ext cx="935071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428643" y="4758929"/>
            <a:ext cx="6818570" cy="7168011"/>
          </a:xfrm>
          <a:custGeom>
            <a:avLst/>
            <a:gdLst/>
            <a:ahLst/>
            <a:cxnLst/>
            <a:rect l="l" t="t" r="r" b="b"/>
            <a:pathLst>
              <a:path w="6818570" h="7168011">
                <a:moveTo>
                  <a:pt x="0" y="0"/>
                </a:moveTo>
                <a:lnTo>
                  <a:pt x="6818570" y="0"/>
                </a:lnTo>
                <a:lnTo>
                  <a:pt x="6818570" y="7168011"/>
                </a:lnTo>
                <a:lnTo>
                  <a:pt x="0" y="71680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7" name="Freeform 7"/>
          <p:cNvSpPr/>
          <p:nvPr/>
        </p:nvSpPr>
        <p:spPr>
          <a:xfrm>
            <a:off x="2431084" y="4012920"/>
            <a:ext cx="4231796" cy="5747771"/>
          </a:xfrm>
          <a:custGeom>
            <a:avLst/>
            <a:gdLst/>
            <a:ahLst/>
            <a:cxnLst/>
            <a:rect l="l" t="t" r="r" b="b"/>
            <a:pathLst>
              <a:path w="4231796" h="5747771">
                <a:moveTo>
                  <a:pt x="0" y="0"/>
                </a:moveTo>
                <a:lnTo>
                  <a:pt x="4231796" y="0"/>
                </a:lnTo>
                <a:lnTo>
                  <a:pt x="4231796" y="5747771"/>
                </a:lnTo>
                <a:lnTo>
                  <a:pt x="0" y="57477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3052608" y="3613758"/>
            <a:ext cx="2778335" cy="2778323"/>
            <a:chOff x="0" y="0"/>
            <a:chExt cx="6350000" cy="6349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29364" r="-29364"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625120" y="4012920"/>
            <a:ext cx="4231796" cy="5747771"/>
          </a:xfrm>
          <a:custGeom>
            <a:avLst/>
            <a:gdLst/>
            <a:ahLst/>
            <a:cxnLst/>
            <a:rect l="l" t="t" r="r" b="b"/>
            <a:pathLst>
              <a:path w="4231796" h="5747771">
                <a:moveTo>
                  <a:pt x="0" y="0"/>
                </a:moveTo>
                <a:lnTo>
                  <a:pt x="4231796" y="0"/>
                </a:lnTo>
                <a:lnTo>
                  <a:pt x="4231796" y="5747771"/>
                </a:lnTo>
                <a:lnTo>
                  <a:pt x="0" y="57477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11" name="Group 11"/>
          <p:cNvGrpSpPr/>
          <p:nvPr/>
        </p:nvGrpSpPr>
        <p:grpSpPr>
          <a:xfrm>
            <a:off x="11939262" y="3359706"/>
            <a:ext cx="3306041" cy="3306041"/>
            <a:chOff x="0" y="0"/>
            <a:chExt cx="4408054" cy="440805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08054" cy="4408054"/>
            </a:xfrm>
            <a:custGeom>
              <a:avLst/>
              <a:gdLst/>
              <a:ahLst/>
              <a:cxnLst/>
              <a:rect l="l" t="t" r="r" b="b"/>
              <a:pathLst>
                <a:path w="4408054" h="4408054">
                  <a:moveTo>
                    <a:pt x="0" y="0"/>
                  </a:moveTo>
                  <a:lnTo>
                    <a:pt x="4408054" y="0"/>
                  </a:lnTo>
                  <a:lnTo>
                    <a:pt x="4408054" y="4408054"/>
                  </a:lnTo>
                  <a:lnTo>
                    <a:pt x="0" y="44080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  <p:grpSp>
          <p:nvGrpSpPr>
            <p:cNvPr id="13" name="Group 13"/>
            <p:cNvGrpSpPr>
              <a:grpSpLocks noChangeAspect="1"/>
            </p:cNvGrpSpPr>
            <p:nvPr/>
          </p:nvGrpSpPr>
          <p:grpSpPr>
            <a:xfrm>
              <a:off x="351804" y="338736"/>
              <a:ext cx="3704446" cy="3704431"/>
              <a:chOff x="0" y="0"/>
              <a:chExt cx="6350000" cy="634997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6350000" cy="6349974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4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l="-45987" r="-45987"/>
                </a:stretch>
              </a:blipFill>
            </p:spPr>
            <p:txBody>
              <a:bodyPr/>
              <a:lstStyle/>
              <a:p>
                <a:endParaRPr lang="hu-HU"/>
              </a:p>
            </p:txBody>
          </p:sp>
        </p:grpSp>
      </p:grpSp>
      <p:sp>
        <p:nvSpPr>
          <p:cNvPr id="15" name="Freeform 15"/>
          <p:cNvSpPr/>
          <p:nvPr/>
        </p:nvSpPr>
        <p:spPr>
          <a:xfrm>
            <a:off x="7028102" y="4012920"/>
            <a:ext cx="4231796" cy="5747771"/>
          </a:xfrm>
          <a:custGeom>
            <a:avLst/>
            <a:gdLst/>
            <a:ahLst/>
            <a:cxnLst/>
            <a:rect l="l" t="t" r="r" b="b"/>
            <a:pathLst>
              <a:path w="4231796" h="5747771">
                <a:moveTo>
                  <a:pt x="0" y="0"/>
                </a:moveTo>
                <a:lnTo>
                  <a:pt x="4231796" y="0"/>
                </a:lnTo>
                <a:lnTo>
                  <a:pt x="4231796" y="5747771"/>
                </a:lnTo>
                <a:lnTo>
                  <a:pt x="0" y="57477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16" name="Group 16"/>
          <p:cNvGrpSpPr/>
          <p:nvPr/>
        </p:nvGrpSpPr>
        <p:grpSpPr>
          <a:xfrm>
            <a:off x="7347659" y="3359706"/>
            <a:ext cx="3306041" cy="3306041"/>
            <a:chOff x="0" y="0"/>
            <a:chExt cx="4408054" cy="440805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408054" cy="4408054"/>
            </a:xfrm>
            <a:custGeom>
              <a:avLst/>
              <a:gdLst/>
              <a:ahLst/>
              <a:cxnLst/>
              <a:rect l="l" t="t" r="r" b="b"/>
              <a:pathLst>
                <a:path w="4408054" h="4408054">
                  <a:moveTo>
                    <a:pt x="0" y="0"/>
                  </a:moveTo>
                  <a:lnTo>
                    <a:pt x="4408054" y="0"/>
                  </a:lnTo>
                  <a:lnTo>
                    <a:pt x="4408054" y="4408054"/>
                  </a:lnTo>
                  <a:lnTo>
                    <a:pt x="0" y="44080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>
              <a:off x="325846" y="338736"/>
              <a:ext cx="3704446" cy="3704431"/>
              <a:chOff x="0" y="0"/>
              <a:chExt cx="6350000" cy="6349975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350000" cy="6349974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4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l="-20634" r="-20634"/>
                </a:stretch>
              </a:blipFill>
            </p:spPr>
            <p:txBody>
              <a:bodyPr/>
              <a:lstStyle/>
              <a:p>
                <a:endParaRPr lang="hu-HU"/>
              </a:p>
            </p:txBody>
          </p:sp>
        </p:grpSp>
      </p:grpSp>
      <p:sp>
        <p:nvSpPr>
          <p:cNvPr id="20" name="TextBox 20"/>
          <p:cNvSpPr txBox="1"/>
          <p:nvPr/>
        </p:nvSpPr>
        <p:spPr>
          <a:xfrm>
            <a:off x="2784574" y="7045533"/>
            <a:ext cx="3314403" cy="1916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5"/>
              </a:lnSpc>
            </a:pPr>
            <a:r>
              <a:rPr lang="en-US" sz="3689" u="sng">
                <a:solidFill>
                  <a:srgbClr val="F7D716"/>
                </a:solidFill>
                <a:latin typeface="Roboto Bold"/>
              </a:rPr>
              <a:t>1.rész</a:t>
            </a:r>
          </a:p>
          <a:p>
            <a:pPr algn="ctr">
              <a:lnSpc>
                <a:spcPts val="5165"/>
              </a:lnSpc>
            </a:pPr>
            <a:r>
              <a:rPr lang="en-US" sz="3689">
                <a:solidFill>
                  <a:srgbClr val="F7D716"/>
                </a:solidFill>
                <a:latin typeface="Roboto Bold"/>
              </a:rPr>
              <a:t>A két fél alapadatai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939262" y="7093431"/>
            <a:ext cx="3335635" cy="1918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0"/>
              </a:lnSpc>
            </a:pPr>
            <a:r>
              <a:rPr lang="en-US" sz="3657" u="sng">
                <a:solidFill>
                  <a:srgbClr val="F7D716"/>
                </a:solidFill>
                <a:latin typeface="Roboto Bold"/>
              </a:rPr>
              <a:t>3.rész</a:t>
            </a:r>
          </a:p>
          <a:p>
            <a:pPr algn="ctr">
              <a:lnSpc>
                <a:spcPts val="5120"/>
              </a:lnSpc>
            </a:pPr>
            <a:r>
              <a:rPr lang="en-US" sz="3657">
                <a:solidFill>
                  <a:srgbClr val="F7D716"/>
                </a:solidFill>
                <a:latin typeface="Roboto Bold"/>
              </a:rPr>
              <a:t>Általános információk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347659" y="6999799"/>
            <a:ext cx="3308162" cy="2258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7"/>
              </a:lnSpc>
            </a:pPr>
            <a:r>
              <a:rPr lang="en-US" sz="3561" u="sng">
                <a:solidFill>
                  <a:srgbClr val="F7D716"/>
                </a:solidFill>
                <a:latin typeface="Roboto Bold"/>
              </a:rPr>
              <a:t>2. rész</a:t>
            </a:r>
          </a:p>
          <a:p>
            <a:pPr algn="ctr">
              <a:lnSpc>
                <a:spcPts val="3597"/>
              </a:lnSpc>
            </a:pPr>
            <a:r>
              <a:rPr lang="en-US" sz="3561">
                <a:solidFill>
                  <a:srgbClr val="F7D716"/>
                </a:solidFill>
                <a:latin typeface="Roboto Bold"/>
              </a:rPr>
              <a:t>A szerződött szolgáltatás pontos és részletes adatai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662880" y="659903"/>
            <a:ext cx="2010395" cy="113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100"/>
              </a:lnSpc>
            </a:pPr>
            <a:r>
              <a:rPr lang="en-US" sz="6500" spc="65">
                <a:solidFill>
                  <a:srgbClr val="FFFFFF"/>
                </a:solidFill>
                <a:latin typeface="Roboto Bold"/>
              </a:rPr>
              <a:t>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47659" y="659903"/>
            <a:ext cx="5778445" cy="113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100"/>
              </a:lnSpc>
            </a:pPr>
            <a:r>
              <a:rPr lang="en-US" sz="6500" spc="65">
                <a:solidFill>
                  <a:srgbClr val="F7D716"/>
                </a:solidFill>
                <a:latin typeface="Roboto Bold"/>
              </a:rPr>
              <a:t>FŐ RÉSZE VAN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7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43929">
            <a:off x="-3674713" y="-433305"/>
            <a:ext cx="14612428" cy="13406903"/>
          </a:xfrm>
          <a:custGeom>
            <a:avLst/>
            <a:gdLst/>
            <a:ahLst/>
            <a:cxnLst/>
            <a:rect l="l" t="t" r="r" b="b"/>
            <a:pathLst>
              <a:path w="14612428" h="13406903">
                <a:moveTo>
                  <a:pt x="0" y="0"/>
                </a:moveTo>
                <a:lnTo>
                  <a:pt x="14612428" y="0"/>
                </a:lnTo>
                <a:lnTo>
                  <a:pt x="14612428" y="13406902"/>
                </a:lnTo>
                <a:lnTo>
                  <a:pt x="0" y="134069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3" name="Freeform 3"/>
          <p:cNvSpPr/>
          <p:nvPr/>
        </p:nvSpPr>
        <p:spPr>
          <a:xfrm rot="-743929">
            <a:off x="-3590236" y="-1264977"/>
            <a:ext cx="14443474" cy="13251887"/>
          </a:xfrm>
          <a:custGeom>
            <a:avLst/>
            <a:gdLst/>
            <a:ahLst/>
            <a:cxnLst/>
            <a:rect l="l" t="t" r="r" b="b"/>
            <a:pathLst>
              <a:path w="14443474" h="13251887">
                <a:moveTo>
                  <a:pt x="0" y="0"/>
                </a:moveTo>
                <a:lnTo>
                  <a:pt x="14443474" y="0"/>
                </a:lnTo>
                <a:lnTo>
                  <a:pt x="14443474" y="13251888"/>
                </a:lnTo>
                <a:lnTo>
                  <a:pt x="0" y="132518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4" name="Group 4"/>
          <p:cNvGrpSpPr/>
          <p:nvPr/>
        </p:nvGrpSpPr>
        <p:grpSpPr>
          <a:xfrm>
            <a:off x="310510" y="2752263"/>
            <a:ext cx="8487973" cy="6506037"/>
            <a:chOff x="0" y="0"/>
            <a:chExt cx="2344290" cy="179689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44290" cy="1796899"/>
            </a:xfrm>
            <a:custGeom>
              <a:avLst/>
              <a:gdLst/>
              <a:ahLst/>
              <a:cxnLst/>
              <a:rect l="l" t="t" r="r" b="b"/>
              <a:pathLst>
                <a:path w="2344290" h="1796899">
                  <a:moveTo>
                    <a:pt x="46517" y="0"/>
                  </a:moveTo>
                  <a:lnTo>
                    <a:pt x="2297772" y="0"/>
                  </a:lnTo>
                  <a:cubicBezTo>
                    <a:pt x="2323463" y="0"/>
                    <a:pt x="2344290" y="20827"/>
                    <a:pt x="2344290" y="46517"/>
                  </a:cubicBezTo>
                  <a:lnTo>
                    <a:pt x="2344290" y="1750382"/>
                  </a:lnTo>
                  <a:cubicBezTo>
                    <a:pt x="2344290" y="1776073"/>
                    <a:pt x="2323463" y="1796899"/>
                    <a:pt x="2297772" y="1796899"/>
                  </a:cubicBezTo>
                  <a:lnTo>
                    <a:pt x="46517" y="1796899"/>
                  </a:lnTo>
                  <a:cubicBezTo>
                    <a:pt x="20827" y="1796899"/>
                    <a:pt x="0" y="1776073"/>
                    <a:pt x="0" y="1750382"/>
                  </a:cubicBezTo>
                  <a:lnTo>
                    <a:pt x="0" y="46517"/>
                  </a:lnTo>
                  <a:cubicBezTo>
                    <a:pt x="0" y="20827"/>
                    <a:pt x="20827" y="0"/>
                    <a:pt x="46517" y="0"/>
                  </a:cubicBezTo>
                  <a:close/>
                </a:path>
              </a:pathLst>
            </a:custGeom>
            <a:solidFill>
              <a:srgbClr val="1E2337"/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44290" cy="18349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714664" y="-244197"/>
            <a:ext cx="11587377" cy="11210328"/>
          </a:xfrm>
          <a:custGeom>
            <a:avLst/>
            <a:gdLst/>
            <a:ahLst/>
            <a:cxnLst/>
            <a:rect l="l" t="t" r="r" b="b"/>
            <a:pathLst>
              <a:path w="11587377" h="11210328">
                <a:moveTo>
                  <a:pt x="0" y="0"/>
                </a:moveTo>
                <a:lnTo>
                  <a:pt x="11587377" y="0"/>
                </a:lnTo>
                <a:lnTo>
                  <a:pt x="11587377" y="11210328"/>
                </a:lnTo>
                <a:lnTo>
                  <a:pt x="0" y="112103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497" r="-14497"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8" name="TextBox 8"/>
          <p:cNvSpPr txBox="1"/>
          <p:nvPr/>
        </p:nvSpPr>
        <p:spPr>
          <a:xfrm>
            <a:off x="310510" y="555934"/>
            <a:ext cx="10404154" cy="2781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32"/>
              </a:lnSpc>
            </a:pPr>
            <a:r>
              <a:rPr lang="en-US" sz="6400" spc="64">
                <a:solidFill>
                  <a:srgbClr val="F7D716"/>
                </a:solidFill>
                <a:latin typeface="Roboto Bold"/>
              </a:rPr>
              <a:t>1.rész</a:t>
            </a:r>
          </a:p>
          <a:p>
            <a:pPr>
              <a:lnSpc>
                <a:spcPts val="7232"/>
              </a:lnSpc>
            </a:pPr>
            <a:r>
              <a:rPr lang="en-US" sz="6400" spc="64">
                <a:solidFill>
                  <a:srgbClr val="F7D716"/>
                </a:solidFill>
                <a:latin typeface="Roboto Bold"/>
              </a:rPr>
              <a:t>A két fél alapadatai 1.</a:t>
            </a:r>
          </a:p>
          <a:p>
            <a:pPr>
              <a:lnSpc>
                <a:spcPts val="7345"/>
              </a:lnSpc>
            </a:pPr>
            <a:endParaRPr lang="en-US" sz="6400" spc="64">
              <a:solidFill>
                <a:srgbClr val="F7D716"/>
              </a:solidFill>
              <a:latin typeface="Robot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59603" y="3469250"/>
            <a:ext cx="7271939" cy="5039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40"/>
              </a:lnSpc>
            </a:pPr>
            <a:r>
              <a:rPr lang="en-US" sz="4100" u="sng" spc="82">
                <a:solidFill>
                  <a:srgbClr val="EFF0F2"/>
                </a:solidFill>
                <a:latin typeface="Roboto Bold"/>
              </a:rPr>
              <a:t>Utazási vállakozás:</a:t>
            </a:r>
          </a:p>
          <a:p>
            <a:pPr marL="885225" lvl="1" indent="-442612">
              <a:lnSpc>
                <a:spcPts val="5740"/>
              </a:lnSpc>
              <a:buFont typeface="Arial"/>
              <a:buChar char="•"/>
            </a:pPr>
            <a:r>
              <a:rPr lang="en-US" sz="4100" spc="82">
                <a:solidFill>
                  <a:srgbClr val="EFF0F2"/>
                </a:solidFill>
                <a:latin typeface="Roboto Bold"/>
              </a:rPr>
              <a:t>neve</a:t>
            </a:r>
          </a:p>
          <a:p>
            <a:pPr marL="885225" lvl="1" indent="-442612">
              <a:lnSpc>
                <a:spcPts val="5740"/>
              </a:lnSpc>
              <a:buFont typeface="Arial"/>
              <a:buChar char="•"/>
            </a:pPr>
            <a:r>
              <a:rPr lang="en-US" sz="4100" spc="82">
                <a:solidFill>
                  <a:srgbClr val="EFF0F2"/>
                </a:solidFill>
                <a:latin typeface="Roboto Bold"/>
              </a:rPr>
              <a:t>nyilvántartási száma</a:t>
            </a:r>
          </a:p>
          <a:p>
            <a:pPr marL="885225" lvl="1" indent="-442612">
              <a:lnSpc>
                <a:spcPts val="5740"/>
              </a:lnSpc>
              <a:buFont typeface="Arial"/>
              <a:buChar char="•"/>
            </a:pPr>
            <a:r>
              <a:rPr lang="en-US" sz="4100" spc="82">
                <a:solidFill>
                  <a:srgbClr val="EFF0F2"/>
                </a:solidFill>
                <a:latin typeface="Roboto Bold"/>
              </a:rPr>
              <a:t>székhelye</a:t>
            </a:r>
          </a:p>
          <a:p>
            <a:pPr marL="885225" lvl="1" indent="-442612">
              <a:lnSpc>
                <a:spcPts val="5740"/>
              </a:lnSpc>
              <a:buFont typeface="Arial"/>
              <a:buChar char="•"/>
            </a:pPr>
            <a:r>
              <a:rPr lang="en-US" sz="4100" spc="82">
                <a:solidFill>
                  <a:srgbClr val="EFF0F2"/>
                </a:solidFill>
                <a:latin typeface="Roboto Bold"/>
              </a:rPr>
              <a:t>telefonszáma</a:t>
            </a:r>
          </a:p>
          <a:p>
            <a:pPr marL="885225" lvl="1" indent="-442612">
              <a:lnSpc>
                <a:spcPts val="5740"/>
              </a:lnSpc>
              <a:buFont typeface="Arial"/>
              <a:buChar char="•"/>
            </a:pPr>
            <a:r>
              <a:rPr lang="en-US" sz="4100" spc="82">
                <a:solidFill>
                  <a:srgbClr val="EFF0F2"/>
                </a:solidFill>
                <a:latin typeface="Roboto Bold"/>
              </a:rPr>
              <a:t>email címe</a:t>
            </a:r>
          </a:p>
          <a:p>
            <a:pPr marL="885225" lvl="1" indent="-442612">
              <a:lnSpc>
                <a:spcPts val="5740"/>
              </a:lnSpc>
              <a:buFont typeface="Arial"/>
              <a:buChar char="•"/>
            </a:pPr>
            <a:r>
              <a:rPr lang="en-US" sz="4100" spc="82">
                <a:solidFill>
                  <a:srgbClr val="EFF0F2"/>
                </a:solidFill>
                <a:latin typeface="Roboto Bold"/>
              </a:rPr>
              <a:t>helyi képviselő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D7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43929">
            <a:off x="-3674713" y="-433305"/>
            <a:ext cx="14612428" cy="13406903"/>
          </a:xfrm>
          <a:custGeom>
            <a:avLst/>
            <a:gdLst/>
            <a:ahLst/>
            <a:cxnLst/>
            <a:rect l="l" t="t" r="r" b="b"/>
            <a:pathLst>
              <a:path w="14612428" h="13406903">
                <a:moveTo>
                  <a:pt x="0" y="0"/>
                </a:moveTo>
                <a:lnTo>
                  <a:pt x="14612428" y="0"/>
                </a:lnTo>
                <a:lnTo>
                  <a:pt x="14612428" y="13406902"/>
                </a:lnTo>
                <a:lnTo>
                  <a:pt x="0" y="134069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3" name="Freeform 3"/>
          <p:cNvSpPr/>
          <p:nvPr/>
        </p:nvSpPr>
        <p:spPr>
          <a:xfrm rot="-743929">
            <a:off x="-3590236" y="-1264977"/>
            <a:ext cx="14443474" cy="13251887"/>
          </a:xfrm>
          <a:custGeom>
            <a:avLst/>
            <a:gdLst/>
            <a:ahLst/>
            <a:cxnLst/>
            <a:rect l="l" t="t" r="r" b="b"/>
            <a:pathLst>
              <a:path w="14443474" h="13251887">
                <a:moveTo>
                  <a:pt x="0" y="0"/>
                </a:moveTo>
                <a:lnTo>
                  <a:pt x="14443474" y="0"/>
                </a:lnTo>
                <a:lnTo>
                  <a:pt x="14443474" y="13251888"/>
                </a:lnTo>
                <a:lnTo>
                  <a:pt x="0" y="132518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4" name="Group 4"/>
          <p:cNvGrpSpPr/>
          <p:nvPr/>
        </p:nvGrpSpPr>
        <p:grpSpPr>
          <a:xfrm>
            <a:off x="310510" y="2752263"/>
            <a:ext cx="8487973" cy="6506037"/>
            <a:chOff x="0" y="0"/>
            <a:chExt cx="2344290" cy="179689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44290" cy="1796899"/>
            </a:xfrm>
            <a:custGeom>
              <a:avLst/>
              <a:gdLst/>
              <a:ahLst/>
              <a:cxnLst/>
              <a:rect l="l" t="t" r="r" b="b"/>
              <a:pathLst>
                <a:path w="2344290" h="1796899">
                  <a:moveTo>
                    <a:pt x="46517" y="0"/>
                  </a:moveTo>
                  <a:lnTo>
                    <a:pt x="2297772" y="0"/>
                  </a:lnTo>
                  <a:cubicBezTo>
                    <a:pt x="2323463" y="0"/>
                    <a:pt x="2344290" y="20827"/>
                    <a:pt x="2344290" y="46517"/>
                  </a:cubicBezTo>
                  <a:lnTo>
                    <a:pt x="2344290" y="1750382"/>
                  </a:lnTo>
                  <a:cubicBezTo>
                    <a:pt x="2344290" y="1776073"/>
                    <a:pt x="2323463" y="1796899"/>
                    <a:pt x="2297772" y="1796899"/>
                  </a:cubicBezTo>
                  <a:lnTo>
                    <a:pt x="46517" y="1796899"/>
                  </a:lnTo>
                  <a:cubicBezTo>
                    <a:pt x="20827" y="1796899"/>
                    <a:pt x="0" y="1776073"/>
                    <a:pt x="0" y="1750382"/>
                  </a:cubicBezTo>
                  <a:lnTo>
                    <a:pt x="0" y="46517"/>
                  </a:lnTo>
                  <a:cubicBezTo>
                    <a:pt x="0" y="20827"/>
                    <a:pt x="20827" y="0"/>
                    <a:pt x="46517" y="0"/>
                  </a:cubicBezTo>
                  <a:close/>
                </a:path>
              </a:pathLst>
            </a:custGeom>
            <a:solidFill>
              <a:srgbClr val="1E2337"/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344290" cy="18349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714664" y="0"/>
            <a:ext cx="9074406" cy="10287000"/>
          </a:xfrm>
          <a:custGeom>
            <a:avLst/>
            <a:gdLst/>
            <a:ahLst/>
            <a:cxnLst/>
            <a:rect l="l" t="t" r="r" b="b"/>
            <a:pathLst>
              <a:path w="9074406" h="10287000">
                <a:moveTo>
                  <a:pt x="0" y="0"/>
                </a:moveTo>
                <a:lnTo>
                  <a:pt x="9074406" y="0"/>
                </a:lnTo>
                <a:lnTo>
                  <a:pt x="907440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2644" r="-32644"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8" name="TextBox 8"/>
          <p:cNvSpPr txBox="1"/>
          <p:nvPr/>
        </p:nvSpPr>
        <p:spPr>
          <a:xfrm>
            <a:off x="310510" y="555934"/>
            <a:ext cx="10404154" cy="2781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32"/>
              </a:lnSpc>
            </a:pPr>
            <a:r>
              <a:rPr lang="en-US" sz="6400" spc="64">
                <a:solidFill>
                  <a:srgbClr val="F7D716"/>
                </a:solidFill>
                <a:latin typeface="Roboto Bold"/>
              </a:rPr>
              <a:t>1.rész</a:t>
            </a:r>
          </a:p>
          <a:p>
            <a:pPr>
              <a:lnSpc>
                <a:spcPts val="7232"/>
              </a:lnSpc>
            </a:pPr>
            <a:r>
              <a:rPr lang="en-US" sz="6400" spc="64">
                <a:solidFill>
                  <a:srgbClr val="F7D716"/>
                </a:solidFill>
                <a:latin typeface="Roboto Bold"/>
              </a:rPr>
              <a:t>A két fél alapadatai 2.</a:t>
            </a:r>
          </a:p>
          <a:p>
            <a:pPr>
              <a:lnSpc>
                <a:spcPts val="7345"/>
              </a:lnSpc>
            </a:pPr>
            <a:endParaRPr lang="en-US" sz="6400" spc="64">
              <a:solidFill>
                <a:srgbClr val="F7D716"/>
              </a:solidFill>
              <a:latin typeface="Robot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59603" y="3450200"/>
            <a:ext cx="8276567" cy="4948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33"/>
              </a:lnSpc>
            </a:pPr>
            <a:r>
              <a:rPr lang="en-US" sz="4666" u="sng" spc="93">
                <a:solidFill>
                  <a:srgbClr val="EFF0F2"/>
                </a:solidFill>
                <a:latin typeface="Roboto Bold"/>
              </a:rPr>
              <a:t>Utas:</a:t>
            </a:r>
          </a:p>
          <a:p>
            <a:pPr marL="1007520" lvl="1" indent="-503760">
              <a:lnSpc>
                <a:spcPts val="6533"/>
              </a:lnSpc>
              <a:buFont typeface="Arial"/>
              <a:buChar char="•"/>
            </a:pPr>
            <a:r>
              <a:rPr lang="en-US" sz="4666" spc="93">
                <a:solidFill>
                  <a:srgbClr val="EFF0F2"/>
                </a:solidFill>
                <a:latin typeface="Roboto Bold"/>
              </a:rPr>
              <a:t>neve</a:t>
            </a:r>
          </a:p>
          <a:p>
            <a:pPr marL="1007520" lvl="1" indent="-503760">
              <a:lnSpc>
                <a:spcPts val="6533"/>
              </a:lnSpc>
              <a:buFont typeface="Arial"/>
              <a:buChar char="•"/>
            </a:pPr>
            <a:r>
              <a:rPr lang="en-US" sz="4666" spc="93">
                <a:solidFill>
                  <a:srgbClr val="EFF0F2"/>
                </a:solidFill>
                <a:latin typeface="Roboto Bold"/>
              </a:rPr>
              <a:t>lakcíme</a:t>
            </a:r>
          </a:p>
          <a:p>
            <a:pPr marL="1007520" lvl="1" indent="-503760">
              <a:lnSpc>
                <a:spcPts val="6533"/>
              </a:lnSpc>
              <a:buFont typeface="Arial"/>
              <a:buChar char="•"/>
            </a:pPr>
            <a:r>
              <a:rPr lang="en-US" sz="4666" spc="93">
                <a:solidFill>
                  <a:srgbClr val="EFF0F2"/>
                </a:solidFill>
                <a:latin typeface="Roboto Bold"/>
              </a:rPr>
              <a:t>telefonszáma</a:t>
            </a:r>
          </a:p>
          <a:p>
            <a:pPr marL="1007520" lvl="1" indent="-503760">
              <a:lnSpc>
                <a:spcPts val="6533"/>
              </a:lnSpc>
              <a:buFont typeface="Arial"/>
              <a:buChar char="•"/>
            </a:pPr>
            <a:r>
              <a:rPr lang="en-US" sz="4666" spc="93">
                <a:solidFill>
                  <a:srgbClr val="EFF0F2"/>
                </a:solidFill>
                <a:latin typeface="Roboto Bold"/>
              </a:rPr>
              <a:t>email címe</a:t>
            </a:r>
          </a:p>
          <a:p>
            <a:pPr>
              <a:lnSpc>
                <a:spcPts val="6533"/>
              </a:lnSpc>
            </a:pPr>
            <a:endParaRPr lang="en-US" sz="4666" spc="93">
              <a:solidFill>
                <a:srgbClr val="EFF0F2"/>
              </a:solidFill>
              <a:latin typeface="Roboto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44728">
            <a:off x="15625782" y="415587"/>
            <a:ext cx="2273299" cy="1761806"/>
          </a:xfrm>
          <a:custGeom>
            <a:avLst/>
            <a:gdLst/>
            <a:ahLst/>
            <a:cxnLst/>
            <a:rect l="l" t="t" r="r" b="b"/>
            <a:pathLst>
              <a:path w="2273299" h="1761806">
                <a:moveTo>
                  <a:pt x="0" y="0"/>
                </a:moveTo>
                <a:lnTo>
                  <a:pt x="2273299" y="0"/>
                </a:lnTo>
                <a:lnTo>
                  <a:pt x="2273299" y="1761806"/>
                </a:lnTo>
                <a:lnTo>
                  <a:pt x="0" y="17618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3" name="Group 3"/>
          <p:cNvGrpSpPr/>
          <p:nvPr/>
        </p:nvGrpSpPr>
        <p:grpSpPr>
          <a:xfrm>
            <a:off x="-5373269" y="3239174"/>
            <a:ext cx="29034538" cy="19390132"/>
            <a:chOff x="0" y="0"/>
            <a:chExt cx="1150857" cy="7685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0857" cy="768577"/>
            </a:xfrm>
            <a:custGeom>
              <a:avLst/>
              <a:gdLst/>
              <a:ahLst/>
              <a:cxnLst/>
              <a:rect l="l" t="t" r="r" b="b"/>
              <a:pathLst>
                <a:path w="1150857" h="768577">
                  <a:moveTo>
                    <a:pt x="575428" y="0"/>
                  </a:moveTo>
                  <a:cubicBezTo>
                    <a:pt x="257628" y="0"/>
                    <a:pt x="0" y="172052"/>
                    <a:pt x="0" y="384288"/>
                  </a:cubicBezTo>
                  <a:cubicBezTo>
                    <a:pt x="0" y="596525"/>
                    <a:pt x="257628" y="768577"/>
                    <a:pt x="575428" y="768577"/>
                  </a:cubicBezTo>
                  <a:cubicBezTo>
                    <a:pt x="893229" y="768577"/>
                    <a:pt x="1150857" y="596525"/>
                    <a:pt x="1150857" y="384288"/>
                  </a:cubicBezTo>
                  <a:cubicBezTo>
                    <a:pt x="1150857" y="172052"/>
                    <a:pt x="893229" y="0"/>
                    <a:pt x="575428" y="0"/>
                  </a:cubicBezTo>
                  <a:close/>
                </a:path>
              </a:pathLst>
            </a:custGeom>
            <a:solidFill>
              <a:srgbClr val="F7D716"/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7893" y="33954"/>
              <a:ext cx="935071" cy="662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428643" y="4758929"/>
            <a:ext cx="6818570" cy="7168011"/>
          </a:xfrm>
          <a:custGeom>
            <a:avLst/>
            <a:gdLst/>
            <a:ahLst/>
            <a:cxnLst/>
            <a:rect l="l" t="t" r="r" b="b"/>
            <a:pathLst>
              <a:path w="6818570" h="7168011">
                <a:moveTo>
                  <a:pt x="0" y="0"/>
                </a:moveTo>
                <a:lnTo>
                  <a:pt x="6818570" y="0"/>
                </a:lnTo>
                <a:lnTo>
                  <a:pt x="6818570" y="7168011"/>
                </a:lnTo>
                <a:lnTo>
                  <a:pt x="0" y="71680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7" name="Freeform 7"/>
          <p:cNvSpPr/>
          <p:nvPr/>
        </p:nvSpPr>
        <p:spPr>
          <a:xfrm>
            <a:off x="2043589" y="3652610"/>
            <a:ext cx="4884570" cy="6634390"/>
          </a:xfrm>
          <a:custGeom>
            <a:avLst/>
            <a:gdLst/>
            <a:ahLst/>
            <a:cxnLst/>
            <a:rect l="l" t="t" r="r" b="b"/>
            <a:pathLst>
              <a:path w="4884570" h="6634390">
                <a:moveTo>
                  <a:pt x="0" y="0"/>
                </a:moveTo>
                <a:lnTo>
                  <a:pt x="4884570" y="0"/>
                </a:lnTo>
                <a:lnTo>
                  <a:pt x="4884570" y="6634390"/>
                </a:lnTo>
                <a:lnTo>
                  <a:pt x="0" y="66343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3018527" y="3536518"/>
            <a:ext cx="2778335" cy="2778323"/>
            <a:chOff x="0" y="0"/>
            <a:chExt cx="6350000" cy="6349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37625" y="3652610"/>
            <a:ext cx="4884570" cy="6634390"/>
          </a:xfrm>
          <a:custGeom>
            <a:avLst/>
            <a:gdLst/>
            <a:ahLst/>
            <a:cxnLst/>
            <a:rect l="l" t="t" r="r" b="b"/>
            <a:pathLst>
              <a:path w="4884570" h="6634390">
                <a:moveTo>
                  <a:pt x="0" y="0"/>
                </a:moveTo>
                <a:lnTo>
                  <a:pt x="4884570" y="0"/>
                </a:lnTo>
                <a:lnTo>
                  <a:pt x="4884570" y="6634390"/>
                </a:lnTo>
                <a:lnTo>
                  <a:pt x="0" y="66343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1" name="Freeform 11"/>
          <p:cNvSpPr/>
          <p:nvPr/>
        </p:nvSpPr>
        <p:spPr>
          <a:xfrm>
            <a:off x="11939262" y="3359706"/>
            <a:ext cx="3306041" cy="3306041"/>
          </a:xfrm>
          <a:custGeom>
            <a:avLst/>
            <a:gdLst/>
            <a:ahLst/>
            <a:cxnLst/>
            <a:rect l="l" t="t" r="r" b="b"/>
            <a:pathLst>
              <a:path w="3306041" h="3306041">
                <a:moveTo>
                  <a:pt x="0" y="0"/>
                </a:moveTo>
                <a:lnTo>
                  <a:pt x="3306041" y="0"/>
                </a:lnTo>
                <a:lnTo>
                  <a:pt x="3306041" y="3306041"/>
                </a:lnTo>
                <a:lnTo>
                  <a:pt x="0" y="33060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2" name="Freeform 12"/>
          <p:cNvSpPr/>
          <p:nvPr/>
        </p:nvSpPr>
        <p:spPr>
          <a:xfrm>
            <a:off x="6640607" y="3652610"/>
            <a:ext cx="4884570" cy="6634390"/>
          </a:xfrm>
          <a:custGeom>
            <a:avLst/>
            <a:gdLst/>
            <a:ahLst/>
            <a:cxnLst/>
            <a:rect l="l" t="t" r="r" b="b"/>
            <a:pathLst>
              <a:path w="4884570" h="6634390">
                <a:moveTo>
                  <a:pt x="0" y="0"/>
                </a:moveTo>
                <a:lnTo>
                  <a:pt x="4884570" y="0"/>
                </a:lnTo>
                <a:lnTo>
                  <a:pt x="4884570" y="6634390"/>
                </a:lnTo>
                <a:lnTo>
                  <a:pt x="0" y="66343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3" name="Freeform 13"/>
          <p:cNvSpPr/>
          <p:nvPr/>
        </p:nvSpPr>
        <p:spPr>
          <a:xfrm>
            <a:off x="7347659" y="3359706"/>
            <a:ext cx="3306041" cy="3306041"/>
          </a:xfrm>
          <a:custGeom>
            <a:avLst/>
            <a:gdLst/>
            <a:ahLst/>
            <a:cxnLst/>
            <a:rect l="l" t="t" r="r" b="b"/>
            <a:pathLst>
              <a:path w="3306041" h="3306041">
                <a:moveTo>
                  <a:pt x="0" y="0"/>
                </a:moveTo>
                <a:lnTo>
                  <a:pt x="3306041" y="0"/>
                </a:lnTo>
                <a:lnTo>
                  <a:pt x="3306041" y="3306041"/>
                </a:lnTo>
                <a:lnTo>
                  <a:pt x="0" y="33060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3018545" y="3503032"/>
            <a:ext cx="2778335" cy="2778323"/>
            <a:chOff x="0" y="0"/>
            <a:chExt cx="6350000" cy="63499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-4964" r="-4964"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7611512" y="3623565"/>
            <a:ext cx="2778335" cy="2778323"/>
            <a:chOff x="0" y="0"/>
            <a:chExt cx="6350000" cy="634997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8" name="Freeform 18"/>
          <p:cNvSpPr/>
          <p:nvPr/>
        </p:nvSpPr>
        <p:spPr>
          <a:xfrm>
            <a:off x="2750511" y="3239174"/>
            <a:ext cx="3306041" cy="3306041"/>
          </a:xfrm>
          <a:custGeom>
            <a:avLst/>
            <a:gdLst/>
            <a:ahLst/>
            <a:cxnLst/>
            <a:rect l="l" t="t" r="r" b="b"/>
            <a:pathLst>
              <a:path w="3306041" h="3306041">
                <a:moveTo>
                  <a:pt x="0" y="0"/>
                </a:moveTo>
                <a:lnTo>
                  <a:pt x="3306041" y="0"/>
                </a:lnTo>
                <a:lnTo>
                  <a:pt x="3306041" y="3306040"/>
                </a:lnTo>
                <a:lnTo>
                  <a:pt x="0" y="33060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19" name="Group 19"/>
          <p:cNvGrpSpPr>
            <a:grpSpLocks noChangeAspect="1"/>
          </p:cNvGrpSpPr>
          <p:nvPr/>
        </p:nvGrpSpPr>
        <p:grpSpPr>
          <a:xfrm>
            <a:off x="12232160" y="3652610"/>
            <a:ext cx="2749290" cy="2749279"/>
            <a:chOff x="0" y="0"/>
            <a:chExt cx="6350000" cy="634997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750511" y="6599072"/>
            <a:ext cx="3314403" cy="127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5"/>
              </a:lnSpc>
            </a:pPr>
            <a:r>
              <a:rPr lang="en-US" sz="3689">
                <a:solidFill>
                  <a:srgbClr val="F7D716"/>
                </a:solidFill>
                <a:latin typeface="Roboto Bold"/>
              </a:rPr>
              <a:t>Szolgáltatás megnevezése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449758" y="8194780"/>
            <a:ext cx="3907548" cy="570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27"/>
              </a:lnSpc>
            </a:pPr>
            <a:r>
              <a:rPr lang="en-US" sz="3233">
                <a:solidFill>
                  <a:srgbClr val="FFFFFF"/>
                </a:solidFill>
                <a:latin typeface="Roboto"/>
              </a:rPr>
              <a:t>+ idő, hely, teljes díj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351882" y="8072482"/>
            <a:ext cx="4129590" cy="1644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5"/>
              </a:lnSpc>
            </a:pPr>
            <a:r>
              <a:rPr lang="en-US" sz="3139">
                <a:solidFill>
                  <a:srgbClr val="FFFFFF"/>
                </a:solidFill>
                <a:latin typeface="Roboto"/>
              </a:rPr>
              <a:t>Fizetés rendje és módja: előleg, határidők,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073819" y="6589547"/>
            <a:ext cx="4943601" cy="1234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5"/>
              </a:lnSpc>
            </a:pPr>
            <a:r>
              <a:rPr lang="en-US" sz="3389">
                <a:solidFill>
                  <a:srgbClr val="F7D716"/>
                </a:solidFill>
                <a:latin typeface="Roboto Bold"/>
              </a:rPr>
              <a:t>Fizetési és felmondási </a:t>
            </a:r>
          </a:p>
          <a:p>
            <a:pPr algn="ctr">
              <a:lnSpc>
                <a:spcPts val="5165"/>
              </a:lnSpc>
            </a:pPr>
            <a:r>
              <a:rPr lang="en-US" sz="3689">
                <a:solidFill>
                  <a:srgbClr val="F7D716"/>
                </a:solidFill>
                <a:latin typeface="Roboto Bold"/>
              </a:rPr>
              <a:t>feltételek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884782" y="7934417"/>
            <a:ext cx="4130855" cy="167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29"/>
              </a:lnSpc>
            </a:pPr>
            <a:r>
              <a:rPr lang="en-US" sz="3164">
                <a:solidFill>
                  <a:srgbClr val="FFFFFF"/>
                </a:solidFill>
                <a:latin typeface="Roboto"/>
              </a:rPr>
              <a:t>+ üdülőhelyi díj, reptéri illeték, kikötői és horgonyzási díj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280418" y="669428"/>
            <a:ext cx="2010395" cy="113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spc="65">
                <a:solidFill>
                  <a:srgbClr val="FFFFFF"/>
                </a:solidFill>
                <a:latin typeface="Roboto Bold"/>
              </a:rPr>
              <a:t>2.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856023" y="659903"/>
            <a:ext cx="4151559" cy="113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100"/>
              </a:lnSpc>
            </a:pPr>
            <a:r>
              <a:rPr lang="en-US" sz="6500" spc="65">
                <a:solidFill>
                  <a:srgbClr val="F7D716"/>
                </a:solidFill>
                <a:latin typeface="Roboto Bold"/>
              </a:rPr>
              <a:t>RÉSZ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34621" y="2028229"/>
            <a:ext cx="16932116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7D716"/>
                </a:solidFill>
                <a:latin typeface="Open Sans Bold"/>
              </a:rPr>
              <a:t>A szerződött szolgáltatás pontos és részletes adatai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318065" y="6599072"/>
            <a:ext cx="3365229" cy="127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5"/>
              </a:lnSpc>
            </a:pPr>
            <a:r>
              <a:rPr lang="en-US" sz="3689">
                <a:solidFill>
                  <a:srgbClr val="F7D716"/>
                </a:solidFill>
                <a:latin typeface="Roboto Bold"/>
              </a:rPr>
              <a:t>Külön fizetendő díjak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44728">
            <a:off x="15625782" y="415587"/>
            <a:ext cx="2273299" cy="1761806"/>
          </a:xfrm>
          <a:custGeom>
            <a:avLst/>
            <a:gdLst/>
            <a:ahLst/>
            <a:cxnLst/>
            <a:rect l="l" t="t" r="r" b="b"/>
            <a:pathLst>
              <a:path w="2273299" h="1761806">
                <a:moveTo>
                  <a:pt x="0" y="0"/>
                </a:moveTo>
                <a:lnTo>
                  <a:pt x="2273299" y="0"/>
                </a:lnTo>
                <a:lnTo>
                  <a:pt x="2273299" y="1761806"/>
                </a:lnTo>
                <a:lnTo>
                  <a:pt x="0" y="17618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3" name="Group 3"/>
          <p:cNvGrpSpPr/>
          <p:nvPr/>
        </p:nvGrpSpPr>
        <p:grpSpPr>
          <a:xfrm>
            <a:off x="-5373269" y="3239174"/>
            <a:ext cx="29034538" cy="19390132"/>
            <a:chOff x="0" y="0"/>
            <a:chExt cx="1150857" cy="7685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0857" cy="768577"/>
            </a:xfrm>
            <a:custGeom>
              <a:avLst/>
              <a:gdLst/>
              <a:ahLst/>
              <a:cxnLst/>
              <a:rect l="l" t="t" r="r" b="b"/>
              <a:pathLst>
                <a:path w="1150857" h="768577">
                  <a:moveTo>
                    <a:pt x="575428" y="0"/>
                  </a:moveTo>
                  <a:cubicBezTo>
                    <a:pt x="257628" y="0"/>
                    <a:pt x="0" y="172052"/>
                    <a:pt x="0" y="384288"/>
                  </a:cubicBezTo>
                  <a:cubicBezTo>
                    <a:pt x="0" y="596525"/>
                    <a:pt x="257628" y="768577"/>
                    <a:pt x="575428" y="768577"/>
                  </a:cubicBezTo>
                  <a:cubicBezTo>
                    <a:pt x="893229" y="768577"/>
                    <a:pt x="1150857" y="596525"/>
                    <a:pt x="1150857" y="384288"/>
                  </a:cubicBezTo>
                  <a:cubicBezTo>
                    <a:pt x="1150857" y="172052"/>
                    <a:pt x="893229" y="0"/>
                    <a:pt x="575428" y="0"/>
                  </a:cubicBezTo>
                  <a:close/>
                </a:path>
              </a:pathLst>
            </a:custGeom>
            <a:solidFill>
              <a:srgbClr val="F7D716"/>
            </a:solidFill>
          </p:spPr>
          <p:txBody>
            <a:bodyPr/>
            <a:lstStyle/>
            <a:p>
              <a:endParaRPr lang="hu-H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7893" y="33954"/>
              <a:ext cx="935071" cy="662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428643" y="4758929"/>
            <a:ext cx="6818570" cy="7168011"/>
          </a:xfrm>
          <a:custGeom>
            <a:avLst/>
            <a:gdLst/>
            <a:ahLst/>
            <a:cxnLst/>
            <a:rect l="l" t="t" r="r" b="b"/>
            <a:pathLst>
              <a:path w="6818570" h="7168011">
                <a:moveTo>
                  <a:pt x="0" y="0"/>
                </a:moveTo>
                <a:lnTo>
                  <a:pt x="6818570" y="0"/>
                </a:lnTo>
                <a:lnTo>
                  <a:pt x="6818570" y="7168011"/>
                </a:lnTo>
                <a:lnTo>
                  <a:pt x="0" y="71680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7" name="Freeform 7"/>
          <p:cNvSpPr/>
          <p:nvPr/>
        </p:nvSpPr>
        <p:spPr>
          <a:xfrm>
            <a:off x="2043589" y="3652610"/>
            <a:ext cx="4884570" cy="6634390"/>
          </a:xfrm>
          <a:custGeom>
            <a:avLst/>
            <a:gdLst/>
            <a:ahLst/>
            <a:cxnLst/>
            <a:rect l="l" t="t" r="r" b="b"/>
            <a:pathLst>
              <a:path w="4884570" h="6634390">
                <a:moveTo>
                  <a:pt x="0" y="0"/>
                </a:moveTo>
                <a:lnTo>
                  <a:pt x="4884570" y="0"/>
                </a:lnTo>
                <a:lnTo>
                  <a:pt x="4884570" y="6634390"/>
                </a:lnTo>
                <a:lnTo>
                  <a:pt x="0" y="66343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3018527" y="3536518"/>
            <a:ext cx="2778335" cy="2778323"/>
            <a:chOff x="0" y="0"/>
            <a:chExt cx="6350000" cy="6349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37625" y="3652610"/>
            <a:ext cx="4884570" cy="6634390"/>
          </a:xfrm>
          <a:custGeom>
            <a:avLst/>
            <a:gdLst/>
            <a:ahLst/>
            <a:cxnLst/>
            <a:rect l="l" t="t" r="r" b="b"/>
            <a:pathLst>
              <a:path w="4884570" h="6634390">
                <a:moveTo>
                  <a:pt x="0" y="0"/>
                </a:moveTo>
                <a:lnTo>
                  <a:pt x="4884570" y="0"/>
                </a:lnTo>
                <a:lnTo>
                  <a:pt x="4884570" y="6634390"/>
                </a:lnTo>
                <a:lnTo>
                  <a:pt x="0" y="66343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1" name="Freeform 11"/>
          <p:cNvSpPr/>
          <p:nvPr/>
        </p:nvSpPr>
        <p:spPr>
          <a:xfrm>
            <a:off x="11939262" y="3359706"/>
            <a:ext cx="3306041" cy="3306041"/>
          </a:xfrm>
          <a:custGeom>
            <a:avLst/>
            <a:gdLst/>
            <a:ahLst/>
            <a:cxnLst/>
            <a:rect l="l" t="t" r="r" b="b"/>
            <a:pathLst>
              <a:path w="3306041" h="3306041">
                <a:moveTo>
                  <a:pt x="0" y="0"/>
                </a:moveTo>
                <a:lnTo>
                  <a:pt x="3306041" y="0"/>
                </a:lnTo>
                <a:lnTo>
                  <a:pt x="3306041" y="3306041"/>
                </a:lnTo>
                <a:lnTo>
                  <a:pt x="0" y="33060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2" name="Freeform 12"/>
          <p:cNvSpPr/>
          <p:nvPr/>
        </p:nvSpPr>
        <p:spPr>
          <a:xfrm>
            <a:off x="6640607" y="3652610"/>
            <a:ext cx="4884570" cy="6634390"/>
          </a:xfrm>
          <a:custGeom>
            <a:avLst/>
            <a:gdLst/>
            <a:ahLst/>
            <a:cxnLst/>
            <a:rect l="l" t="t" r="r" b="b"/>
            <a:pathLst>
              <a:path w="4884570" h="6634390">
                <a:moveTo>
                  <a:pt x="0" y="0"/>
                </a:moveTo>
                <a:lnTo>
                  <a:pt x="4884570" y="0"/>
                </a:lnTo>
                <a:lnTo>
                  <a:pt x="4884570" y="6634390"/>
                </a:lnTo>
                <a:lnTo>
                  <a:pt x="0" y="66343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13" name="Freeform 13"/>
          <p:cNvSpPr/>
          <p:nvPr/>
        </p:nvSpPr>
        <p:spPr>
          <a:xfrm>
            <a:off x="7347659" y="3359706"/>
            <a:ext cx="3306041" cy="3306041"/>
          </a:xfrm>
          <a:custGeom>
            <a:avLst/>
            <a:gdLst/>
            <a:ahLst/>
            <a:cxnLst/>
            <a:rect l="l" t="t" r="r" b="b"/>
            <a:pathLst>
              <a:path w="3306041" h="3306041">
                <a:moveTo>
                  <a:pt x="0" y="0"/>
                </a:moveTo>
                <a:lnTo>
                  <a:pt x="3306041" y="0"/>
                </a:lnTo>
                <a:lnTo>
                  <a:pt x="3306041" y="3306041"/>
                </a:lnTo>
                <a:lnTo>
                  <a:pt x="0" y="33060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3018545" y="3503032"/>
            <a:ext cx="2778335" cy="2778323"/>
            <a:chOff x="0" y="0"/>
            <a:chExt cx="6350000" cy="63499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l="-4906" r="-4906"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7611512" y="3623565"/>
            <a:ext cx="2778335" cy="2778323"/>
            <a:chOff x="0" y="0"/>
            <a:chExt cx="6350000" cy="634997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7"/>
              <a:stretch>
                <a:fillRect l="-223" r="-223"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12232160" y="3652610"/>
            <a:ext cx="2749290" cy="2749279"/>
            <a:chOff x="0" y="0"/>
            <a:chExt cx="6350000" cy="634997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750511" y="6599072"/>
            <a:ext cx="3314403" cy="127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5"/>
              </a:lnSpc>
            </a:pPr>
            <a:r>
              <a:rPr lang="en-US" sz="3689">
                <a:solidFill>
                  <a:srgbClr val="F7D716"/>
                </a:solidFill>
                <a:latin typeface="Roboto Bold"/>
              </a:rPr>
              <a:t>Biztosító, bank megnevezése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449758" y="8194780"/>
            <a:ext cx="3907548" cy="1136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27"/>
              </a:lnSpc>
            </a:pPr>
            <a:r>
              <a:rPr lang="en-US" sz="3233">
                <a:solidFill>
                  <a:srgbClr val="FFFFFF"/>
                </a:solidFill>
                <a:latin typeface="Roboto"/>
              </a:rPr>
              <a:t>pénzintézmény, vagyoni biztosíték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480824" y="8475848"/>
            <a:ext cx="4129590" cy="1091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5"/>
              </a:lnSpc>
            </a:pPr>
            <a:r>
              <a:rPr lang="en-US" sz="3139">
                <a:solidFill>
                  <a:srgbClr val="FFFFFF"/>
                </a:solidFill>
                <a:latin typeface="Roboto"/>
              </a:rPr>
              <a:t>hogyan, mennyi, mikor?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073819" y="6589547"/>
            <a:ext cx="4943601" cy="1790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45"/>
              </a:lnSpc>
            </a:pPr>
            <a:r>
              <a:rPr lang="en-US" sz="3389">
                <a:solidFill>
                  <a:srgbClr val="F7D716"/>
                </a:solidFill>
                <a:latin typeface="Roboto Bold"/>
              </a:rPr>
              <a:t>Kártérítés </a:t>
            </a:r>
          </a:p>
          <a:p>
            <a:pPr algn="ctr">
              <a:lnSpc>
                <a:spcPts val="4745"/>
              </a:lnSpc>
            </a:pPr>
            <a:r>
              <a:rPr lang="en-US" sz="3389">
                <a:solidFill>
                  <a:srgbClr val="F7D716"/>
                </a:solidFill>
                <a:latin typeface="Roboto Bold"/>
              </a:rPr>
              <a:t>rendezésének </a:t>
            </a:r>
          </a:p>
          <a:p>
            <a:pPr algn="ctr">
              <a:lnSpc>
                <a:spcPts val="4745"/>
              </a:lnSpc>
            </a:pPr>
            <a:r>
              <a:rPr lang="en-US" sz="3389">
                <a:solidFill>
                  <a:srgbClr val="F7D716"/>
                </a:solidFill>
                <a:latin typeface="Roboto Bold"/>
              </a:rPr>
              <a:t>folyamata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640607" y="8456282"/>
            <a:ext cx="4597018" cy="1114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29"/>
              </a:lnSpc>
            </a:pPr>
            <a:r>
              <a:rPr lang="en-US" sz="3164">
                <a:solidFill>
                  <a:srgbClr val="FFFFFF"/>
                </a:solidFill>
                <a:latin typeface="Roboto"/>
              </a:rPr>
              <a:t>helyben közölni, kivizsgálni hatékonyabbb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257058" y="456068"/>
            <a:ext cx="2010395" cy="113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spc="65">
                <a:solidFill>
                  <a:srgbClr val="FFFFFF"/>
                </a:solidFill>
                <a:latin typeface="Roboto Bold"/>
              </a:rPr>
              <a:t>3.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985063" y="461783"/>
            <a:ext cx="4151559" cy="113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9100"/>
              </a:lnSpc>
            </a:pPr>
            <a:r>
              <a:rPr lang="en-US" sz="6500" spc="65">
                <a:solidFill>
                  <a:srgbClr val="F7D716"/>
                </a:solidFill>
                <a:latin typeface="Roboto Bold"/>
              </a:rPr>
              <a:t>RÉSZ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756649" y="702349"/>
            <a:ext cx="7292221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7D716"/>
                </a:solidFill>
                <a:latin typeface="Open Sans Bold"/>
              </a:rPr>
              <a:t>Általános információk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553733" y="6589547"/>
            <a:ext cx="4683892" cy="1844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85"/>
              </a:lnSpc>
            </a:pPr>
            <a:r>
              <a:rPr lang="en-US" sz="3489">
                <a:solidFill>
                  <a:srgbClr val="F7D716"/>
                </a:solidFill>
                <a:latin typeface="Roboto Bold"/>
              </a:rPr>
              <a:t>Szolgáltatás teljesítésével kapcsolatos kifogás</a:t>
            </a:r>
          </a:p>
        </p:txBody>
      </p:sp>
      <p:sp>
        <p:nvSpPr>
          <p:cNvPr id="29" name="Freeform 29"/>
          <p:cNvSpPr/>
          <p:nvPr/>
        </p:nvSpPr>
        <p:spPr>
          <a:xfrm>
            <a:off x="2750511" y="3239174"/>
            <a:ext cx="3306041" cy="3306041"/>
          </a:xfrm>
          <a:custGeom>
            <a:avLst/>
            <a:gdLst/>
            <a:ahLst/>
            <a:cxnLst/>
            <a:rect l="l" t="t" r="r" b="b"/>
            <a:pathLst>
              <a:path w="3306041" h="3306041">
                <a:moveTo>
                  <a:pt x="0" y="0"/>
                </a:moveTo>
                <a:lnTo>
                  <a:pt x="3306041" y="0"/>
                </a:lnTo>
                <a:lnTo>
                  <a:pt x="3306041" y="3306040"/>
                </a:lnTo>
                <a:lnTo>
                  <a:pt x="0" y="33060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84117" y="3086100"/>
            <a:ext cx="3119767" cy="4114800"/>
          </a:xfrm>
          <a:custGeom>
            <a:avLst/>
            <a:gdLst/>
            <a:ahLst/>
            <a:cxnLst/>
            <a:rect l="l" t="t" r="r" b="b"/>
            <a:pathLst>
              <a:path w="3119767" h="4114800">
                <a:moveTo>
                  <a:pt x="0" y="0"/>
                </a:moveTo>
                <a:lnTo>
                  <a:pt x="3119766" y="0"/>
                </a:lnTo>
                <a:lnTo>
                  <a:pt x="311976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71833" y="1028700"/>
            <a:ext cx="8344335" cy="8229600"/>
          </a:xfrm>
          <a:custGeom>
            <a:avLst/>
            <a:gdLst/>
            <a:ahLst/>
            <a:cxnLst/>
            <a:rect l="l" t="t" r="r" b="b"/>
            <a:pathLst>
              <a:path w="8344335" h="8229600">
                <a:moveTo>
                  <a:pt x="0" y="0"/>
                </a:moveTo>
                <a:lnTo>
                  <a:pt x="8344334" y="0"/>
                </a:lnTo>
                <a:lnTo>
                  <a:pt x="834433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207</Words>
  <Application>Microsoft Office PowerPoint</Application>
  <PresentationFormat>Egyéni</PresentationFormat>
  <Paragraphs>61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7" baseType="lpstr">
      <vt:lpstr>Roboto Bold</vt:lpstr>
      <vt:lpstr>Calibri</vt:lpstr>
      <vt:lpstr>Roboto Bold Italics</vt:lpstr>
      <vt:lpstr>Open Sans Bold</vt:lpstr>
      <vt:lpstr>Roboto</vt:lpstr>
      <vt:lpstr>Arial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Utazási szerződés</dc:title>
  <dc:creator>Szalai Valeria</dc:creator>
  <cp:lastModifiedBy>Valeria Szalai</cp:lastModifiedBy>
  <cp:revision>7</cp:revision>
  <dcterms:created xsi:type="dcterms:W3CDTF">2006-08-16T00:00:00Z</dcterms:created>
  <dcterms:modified xsi:type="dcterms:W3CDTF">2026-10-19T19:39:05Z</dcterms:modified>
  <dc:identifier>DAF0Ia6aRec</dc:identifier>
</cp:coreProperties>
</file>